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71" r:id="rId4"/>
    <p:sldId id="295" r:id="rId5"/>
    <p:sldId id="276" r:id="rId6"/>
    <p:sldId id="258" r:id="rId7"/>
    <p:sldId id="265" r:id="rId8"/>
    <p:sldId id="259" r:id="rId9"/>
    <p:sldId id="278" r:id="rId10"/>
    <p:sldId id="266" r:id="rId11"/>
    <p:sldId id="261" r:id="rId12"/>
    <p:sldId id="268" r:id="rId13"/>
    <p:sldId id="267" r:id="rId14"/>
    <p:sldId id="262" r:id="rId15"/>
    <p:sldId id="263" r:id="rId16"/>
    <p:sldId id="273" r:id="rId17"/>
    <p:sldId id="290" r:id="rId18"/>
    <p:sldId id="275" r:id="rId19"/>
    <p:sldId id="279" r:id="rId20"/>
    <p:sldId id="264" r:id="rId21"/>
    <p:sldId id="280" r:id="rId22"/>
    <p:sldId id="281" r:id="rId23"/>
    <p:sldId id="294" r:id="rId24"/>
    <p:sldId id="282" r:id="rId25"/>
    <p:sldId id="299" r:id="rId26"/>
    <p:sldId id="283" r:id="rId27"/>
    <p:sldId id="300" r:id="rId28"/>
    <p:sldId id="286" r:id="rId29"/>
    <p:sldId id="301" r:id="rId30"/>
    <p:sldId id="284" r:id="rId31"/>
    <p:sldId id="302" r:id="rId32"/>
    <p:sldId id="285" r:id="rId33"/>
    <p:sldId id="303" r:id="rId34"/>
    <p:sldId id="287" r:id="rId35"/>
    <p:sldId id="304" r:id="rId36"/>
    <p:sldId id="298" r:id="rId37"/>
    <p:sldId id="292" r:id="rId38"/>
    <p:sldId id="29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8" autoAdjust="0"/>
    <p:restoredTop sz="83319" autoAdjust="0"/>
  </p:normalViewPr>
  <p:slideViewPr>
    <p:cSldViewPr snapToGrid="0">
      <p:cViewPr varScale="1">
        <p:scale>
          <a:sx n="97" d="100"/>
          <a:sy n="97" d="100"/>
        </p:scale>
        <p:origin x="1110"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80079B-5E3E-4146-A4D0-FBB5358ADB56}" type="datetimeFigureOut">
              <a:rPr lang="en-US" smtClean="0"/>
              <a:t>6/24/2019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AA949B-E09B-42C1-B2F1-484A1DD154E7}" type="slidenum">
              <a:rPr lang="en-US" smtClean="0"/>
              <a:t>‹#›</a:t>
            </a:fld>
            <a:endParaRPr lang="en-US"/>
          </a:p>
        </p:txBody>
      </p:sp>
    </p:spTree>
    <p:extLst>
      <p:ext uri="{BB962C8B-B14F-4D97-AF65-F5344CB8AC3E}">
        <p14:creationId xmlns:p14="http://schemas.microsoft.com/office/powerpoint/2010/main" val="35371821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will likely be removed.</a:t>
            </a:r>
          </a:p>
        </p:txBody>
      </p:sp>
      <p:sp>
        <p:nvSpPr>
          <p:cNvPr id="4" name="Slide Number Placeholder 3"/>
          <p:cNvSpPr>
            <a:spLocks noGrp="1"/>
          </p:cNvSpPr>
          <p:nvPr>
            <p:ph type="sldNum" sz="quarter" idx="5"/>
          </p:nvPr>
        </p:nvSpPr>
        <p:spPr/>
        <p:txBody>
          <a:bodyPr/>
          <a:lstStyle/>
          <a:p>
            <a:fld id="{35AA949B-E09B-42C1-B2F1-484A1DD154E7}" type="slidenum">
              <a:rPr lang="en-US" smtClean="0"/>
              <a:t>2</a:t>
            </a:fld>
            <a:endParaRPr lang="en-US"/>
          </a:p>
        </p:txBody>
      </p:sp>
    </p:spTree>
    <p:extLst>
      <p:ext uri="{BB962C8B-B14F-4D97-AF65-F5344CB8AC3E}">
        <p14:creationId xmlns:p14="http://schemas.microsoft.com/office/powerpoint/2010/main" val="2590256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GMC Canyon and Chevy Colorado</a:t>
            </a:r>
          </a:p>
          <a:p>
            <a:endParaRPr lang="en-US" dirty="0"/>
          </a:p>
          <a:p>
            <a:r>
              <a:rPr lang="en-US" dirty="0"/>
              <a:t>$2k difference base starting price, Chevy sells 4x as many last year</a:t>
            </a:r>
          </a:p>
        </p:txBody>
      </p:sp>
      <p:sp>
        <p:nvSpPr>
          <p:cNvPr id="4" name="Slide Number Placeholder 3"/>
          <p:cNvSpPr>
            <a:spLocks noGrp="1"/>
          </p:cNvSpPr>
          <p:nvPr>
            <p:ph type="sldNum" sz="quarter" idx="5"/>
          </p:nvPr>
        </p:nvSpPr>
        <p:spPr/>
        <p:txBody>
          <a:bodyPr/>
          <a:lstStyle/>
          <a:p>
            <a:fld id="{35AA949B-E09B-42C1-B2F1-484A1DD154E7}" type="slidenum">
              <a:rPr lang="en-US" smtClean="0"/>
              <a:t>13</a:t>
            </a:fld>
            <a:endParaRPr lang="en-US"/>
          </a:p>
        </p:txBody>
      </p:sp>
    </p:spTree>
    <p:extLst>
      <p:ext uri="{BB962C8B-B14F-4D97-AF65-F5344CB8AC3E}">
        <p14:creationId xmlns:p14="http://schemas.microsoft.com/office/powerpoint/2010/main" val="1147698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cutting R&amp;D costs to only superficial components (styling and interior) we see a highly specialized industry right now.</a:t>
            </a:r>
          </a:p>
          <a:p>
            <a:endParaRPr lang="en-US" dirty="0"/>
          </a:p>
          <a:p>
            <a:r>
              <a:rPr lang="en-US" dirty="0"/>
              <a:t>GMC Canyon and Chevy Colorado. Nearly identical.</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14</a:t>
            </a:fld>
            <a:endParaRPr lang="en-US"/>
          </a:p>
        </p:txBody>
      </p:sp>
    </p:spTree>
    <p:extLst>
      <p:ext uri="{BB962C8B-B14F-4D97-AF65-F5344CB8AC3E}">
        <p14:creationId xmlns:p14="http://schemas.microsoft.com/office/powerpoint/2010/main" val="1795446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Still bespoke. Very slow. Need a new system? Order it, wait days, put it on the network. Install software. If you’re lucky it’s a week.</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16</a:t>
            </a:fld>
            <a:endParaRPr lang="en-US"/>
          </a:p>
        </p:txBody>
      </p:sp>
    </p:spTree>
    <p:extLst>
      <p:ext uri="{BB962C8B-B14F-4D97-AF65-F5344CB8AC3E}">
        <p14:creationId xmlns:p14="http://schemas.microsoft.com/office/powerpoint/2010/main" val="1892518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turned physical hardware into virtual software.</a:t>
            </a:r>
          </a:p>
          <a:p>
            <a:endParaRPr lang="en-US" dirty="0"/>
          </a:p>
          <a:p>
            <a:r>
              <a:rPr lang="en-US" dirty="0"/>
              <a:t>Need a new system? 10 minutes.</a:t>
            </a:r>
          </a:p>
        </p:txBody>
      </p:sp>
      <p:sp>
        <p:nvSpPr>
          <p:cNvPr id="4" name="Slide Number Placeholder 3"/>
          <p:cNvSpPr>
            <a:spLocks noGrp="1"/>
          </p:cNvSpPr>
          <p:nvPr>
            <p:ph type="sldNum" sz="quarter" idx="5"/>
          </p:nvPr>
        </p:nvSpPr>
        <p:spPr/>
        <p:txBody>
          <a:bodyPr/>
          <a:lstStyle/>
          <a:p>
            <a:fld id="{35AA949B-E09B-42C1-B2F1-484A1DD154E7}" type="slidenum">
              <a:rPr lang="en-US" smtClean="0"/>
              <a:t>17</a:t>
            </a:fld>
            <a:endParaRPr lang="en-US"/>
          </a:p>
        </p:txBody>
      </p:sp>
    </p:spTree>
    <p:extLst>
      <p:ext uri="{BB962C8B-B14F-4D97-AF65-F5344CB8AC3E}">
        <p14:creationId xmlns:p14="http://schemas.microsoft.com/office/powerpoint/2010/main" val="35387610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Your standard web application architecture is the Chevy Colorado of software systems. Everyone’s got one, they don’t vary too much. Container or AMI is your web tier, </a:t>
            </a:r>
            <a:r>
              <a:rPr lang="en-US" dirty="0" err="1"/>
              <a:t>db</a:t>
            </a:r>
            <a:r>
              <a:rPr lang="en-US" dirty="0"/>
              <a:t> is a service, </a:t>
            </a:r>
            <a:r>
              <a:rPr lang="en-US" dirty="0" err="1"/>
              <a:t>sqs</a:t>
            </a:r>
            <a:r>
              <a:rPr lang="en-US" dirty="0"/>
              <a:t> (pub sub) is a service, email is a service, everything is a service. Container/web server is your engine, transmission is your database. Email is your wheels, scalability is your frame.</a:t>
            </a:r>
          </a:p>
          <a:p>
            <a:endParaRPr lang="en-US" dirty="0"/>
          </a:p>
          <a:p>
            <a:r>
              <a:rPr lang="en-US" dirty="0"/>
              <a:t>Virtual machines with base images  (EC2 with AMIs)</a:t>
            </a:r>
          </a:p>
          <a:p>
            <a:r>
              <a:rPr lang="en-US" dirty="0"/>
              <a:t>Service oriented architectures became dominant</a:t>
            </a:r>
          </a:p>
          <a:p>
            <a:r>
              <a:rPr lang="en-US" dirty="0"/>
              <a:t>Everything is a service</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18</a:t>
            </a:fld>
            <a:endParaRPr lang="en-US"/>
          </a:p>
        </p:txBody>
      </p:sp>
    </p:spTree>
    <p:extLst>
      <p:ext uri="{BB962C8B-B14F-4D97-AF65-F5344CB8AC3E}">
        <p14:creationId xmlns:p14="http://schemas.microsoft.com/office/powerpoint/2010/main" val="36543947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20</a:t>
            </a:fld>
            <a:endParaRPr lang="en-US"/>
          </a:p>
        </p:txBody>
      </p:sp>
    </p:spTree>
    <p:extLst>
      <p:ext uri="{BB962C8B-B14F-4D97-AF65-F5344CB8AC3E}">
        <p14:creationId xmlns:p14="http://schemas.microsoft.com/office/powerpoint/2010/main" val="487030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services may not be listed because AWS has new features every week</a:t>
            </a:r>
          </a:p>
          <a:p>
            <a:r>
              <a:rPr lang="en-US" dirty="0" smtClean="0"/>
              <a:t>Over</a:t>
            </a:r>
            <a:r>
              <a:rPr lang="en-US" baseline="0" dirty="0" smtClean="0"/>
              <a:t> time, per trends - costs goes down.</a:t>
            </a:r>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21</a:t>
            </a:fld>
            <a:endParaRPr lang="en-US"/>
          </a:p>
        </p:txBody>
      </p:sp>
    </p:spTree>
    <p:extLst>
      <p:ext uri="{BB962C8B-B14F-4D97-AF65-F5344CB8AC3E}">
        <p14:creationId xmlns:p14="http://schemas.microsoft.com/office/powerpoint/2010/main" val="1181381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22</a:t>
            </a:fld>
            <a:endParaRPr lang="en-US"/>
          </a:p>
        </p:txBody>
      </p:sp>
    </p:spTree>
    <p:extLst>
      <p:ext uri="{BB962C8B-B14F-4D97-AF65-F5344CB8AC3E}">
        <p14:creationId xmlns:p14="http://schemas.microsoft.com/office/powerpoint/2010/main" val="2615098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DyanmoDB</a:t>
            </a:r>
            <a:r>
              <a:rPr lang="en-US" baseline="0" dirty="0" smtClean="0"/>
              <a:t> s</a:t>
            </a:r>
            <a:r>
              <a:rPr lang="en-US" dirty="0" smtClean="0"/>
              <a:t>treams can be used to kick off Lambdas and Kinesis Consumers</a:t>
            </a:r>
          </a:p>
          <a:p>
            <a:r>
              <a:rPr lang="en-US" dirty="0" smtClean="0"/>
              <a:t>Your entire RDBMS into one </a:t>
            </a:r>
            <a:r>
              <a:rPr lang="en-US" dirty="0" err="1" smtClean="0"/>
              <a:t>DynamoDB</a:t>
            </a:r>
            <a:r>
              <a:rPr lang="en-US" baseline="0" dirty="0" smtClean="0"/>
              <a:t> table?</a:t>
            </a:r>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25</a:t>
            </a:fld>
            <a:endParaRPr lang="en-US"/>
          </a:p>
        </p:txBody>
      </p:sp>
    </p:spTree>
    <p:extLst>
      <p:ext uri="{BB962C8B-B14F-4D97-AF65-F5344CB8AC3E}">
        <p14:creationId xmlns:p14="http://schemas.microsoft.com/office/powerpoint/2010/main" val="2793571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Security:</a:t>
            </a:r>
          </a:p>
          <a:p>
            <a:r>
              <a:rPr lang="en-US" dirty="0" smtClean="0"/>
              <a:t>API Keys – 3</a:t>
            </a:r>
            <a:r>
              <a:rPr lang="en-US" baseline="30000" dirty="0" smtClean="0"/>
              <a:t>rd</a:t>
            </a:r>
            <a:r>
              <a:rPr lang="en-US" dirty="0" smtClean="0"/>
              <a:t> party</a:t>
            </a:r>
          </a:p>
          <a:p>
            <a:r>
              <a:rPr lang="en-US" dirty="0" err="1" smtClean="0"/>
              <a:t>Cognito</a:t>
            </a:r>
            <a:endParaRPr lang="en-US" dirty="0" smtClean="0"/>
          </a:p>
          <a:p>
            <a:r>
              <a:rPr lang="en-US" dirty="0" smtClean="0"/>
              <a:t>IAM</a:t>
            </a:r>
            <a:r>
              <a:rPr lang="en-US" baseline="0" dirty="0" smtClean="0"/>
              <a:t>-level signature keys</a:t>
            </a:r>
          </a:p>
          <a:p>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29</a:t>
            </a:fld>
            <a:endParaRPr lang="en-US"/>
          </a:p>
        </p:txBody>
      </p:sp>
    </p:spTree>
    <p:extLst>
      <p:ext uri="{BB962C8B-B14F-4D97-AF65-F5344CB8AC3E}">
        <p14:creationId xmlns:p14="http://schemas.microsoft.com/office/powerpoint/2010/main" val="1106990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always liked cars. As a kid I had Lamborghini posters on my wall and loved the Transformers.</a:t>
            </a:r>
          </a:p>
          <a:p>
            <a:r>
              <a:rPr lang="en-US" dirty="0"/>
              <a:t>When I started thinking about Serverless and why it’s so popular I saw some parallels with the way auto manufacturing has progressed over the years.</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5</a:t>
            </a:fld>
            <a:endParaRPr lang="en-US"/>
          </a:p>
        </p:txBody>
      </p:sp>
    </p:spTree>
    <p:extLst>
      <p:ext uri="{BB962C8B-B14F-4D97-AF65-F5344CB8AC3E}">
        <p14:creationId xmlns:p14="http://schemas.microsoft.com/office/powerpoint/2010/main" val="3363737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Logins for external users, you don’t want to use IAM for it!</a:t>
            </a:r>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31</a:t>
            </a:fld>
            <a:endParaRPr lang="en-US"/>
          </a:p>
        </p:txBody>
      </p:sp>
    </p:spTree>
    <p:extLst>
      <p:ext uri="{BB962C8B-B14F-4D97-AF65-F5344CB8AC3E}">
        <p14:creationId xmlns:p14="http://schemas.microsoft.com/office/powerpoint/2010/main" val="27347100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Traces user requests through the entire </a:t>
            </a:r>
            <a:r>
              <a:rPr lang="en-US" dirty="0" err="1" smtClean="0"/>
              <a:t>serverless</a:t>
            </a:r>
            <a:r>
              <a:rPr lang="en-US" dirty="0" smtClean="0"/>
              <a:t> ecosystem</a:t>
            </a:r>
          </a:p>
          <a:p>
            <a:endParaRPr lang="en-US" dirty="0" smtClean="0"/>
          </a:p>
          <a:p>
            <a:r>
              <a:rPr lang="en-US" dirty="0" smtClean="0"/>
              <a:t>Profiling</a:t>
            </a:r>
            <a:r>
              <a:rPr lang="en-US" baseline="0" dirty="0" smtClean="0"/>
              <a:t> – find ways to discover issues and possibly increase performance</a:t>
            </a:r>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33</a:t>
            </a:fld>
            <a:endParaRPr lang="en-US"/>
          </a:p>
        </p:txBody>
      </p:sp>
    </p:spTree>
    <p:extLst>
      <p:ext uri="{BB962C8B-B14F-4D97-AF65-F5344CB8AC3E}">
        <p14:creationId xmlns:p14="http://schemas.microsoft.com/office/powerpoint/2010/main" val="31707751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Hook up events to it</a:t>
            </a:r>
          </a:p>
          <a:p>
            <a:r>
              <a:rPr lang="en-US" dirty="0" smtClean="0"/>
              <a:t>Two separate functions, combine into one, then execute</a:t>
            </a:r>
            <a:r>
              <a:rPr lang="en-US" baseline="0" dirty="0" smtClean="0"/>
              <a:t> an event downstream</a:t>
            </a:r>
            <a:endParaRPr lang="en-US" dirty="0"/>
          </a:p>
        </p:txBody>
      </p:sp>
      <p:sp>
        <p:nvSpPr>
          <p:cNvPr id="4" name="Slide Number Placeholder 3"/>
          <p:cNvSpPr>
            <a:spLocks noGrp="1"/>
          </p:cNvSpPr>
          <p:nvPr>
            <p:ph type="sldNum" sz="quarter" idx="10"/>
          </p:nvPr>
        </p:nvSpPr>
        <p:spPr/>
        <p:txBody>
          <a:bodyPr/>
          <a:lstStyle/>
          <a:p>
            <a:fld id="{35AA949B-E09B-42C1-B2F1-484A1DD154E7}" type="slidenum">
              <a:rPr lang="en-US" smtClean="0"/>
              <a:t>35</a:t>
            </a:fld>
            <a:endParaRPr lang="en-US"/>
          </a:p>
        </p:txBody>
      </p:sp>
    </p:spTree>
    <p:extLst>
      <p:ext uri="{BB962C8B-B14F-4D97-AF65-F5344CB8AC3E}">
        <p14:creationId xmlns:p14="http://schemas.microsoft.com/office/powerpoint/2010/main" val="685842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Let’s say scope of project expands</a:t>
            </a:r>
          </a:p>
          <a:p>
            <a:r>
              <a:rPr lang="en-US" dirty="0" err="1" smtClean="0"/>
              <a:t>RedShift</a:t>
            </a:r>
            <a:endParaRPr lang="en-US" dirty="0" smtClean="0"/>
          </a:p>
          <a:p>
            <a:r>
              <a:rPr lang="en-US" dirty="0" smtClean="0"/>
              <a:t>RDS</a:t>
            </a:r>
          </a:p>
          <a:p>
            <a:r>
              <a:rPr lang="en-US" dirty="0" smtClean="0"/>
              <a:t>Step</a:t>
            </a:r>
            <a:r>
              <a:rPr lang="en-US" baseline="0" dirty="0" smtClean="0"/>
              <a:t> Functions</a:t>
            </a:r>
          </a:p>
          <a:p>
            <a:r>
              <a:rPr lang="en-US" baseline="0" dirty="0" err="1" smtClean="0"/>
              <a:t>CloudWatch</a:t>
            </a:r>
            <a:r>
              <a:rPr lang="en-US" baseline="0" dirty="0" smtClean="0"/>
              <a:t> triggers</a:t>
            </a:r>
          </a:p>
          <a:p>
            <a:r>
              <a:rPr lang="en-US" baseline="0" dirty="0" err="1" smtClean="0"/>
              <a:t>Cognito</a:t>
            </a:r>
            <a:r>
              <a:rPr lang="en-US" baseline="0" dirty="0" smtClean="0"/>
              <a:t> to add logins</a:t>
            </a:r>
          </a:p>
          <a:p>
            <a:r>
              <a:rPr lang="en-US" baseline="0" dirty="0" smtClean="0"/>
              <a:t>EC2 instances (easy way out)</a:t>
            </a:r>
          </a:p>
          <a:p>
            <a:r>
              <a:rPr lang="en-US" dirty="0" smtClean="0"/>
              <a:t>CDK – </a:t>
            </a:r>
            <a:r>
              <a:rPr lang="en-US" dirty="0" err="1" smtClean="0"/>
              <a:t>devops</a:t>
            </a:r>
            <a:r>
              <a:rPr lang="en-US" dirty="0" smtClean="0"/>
              <a:t> orchestration</a:t>
            </a:r>
          </a:p>
        </p:txBody>
      </p:sp>
      <p:sp>
        <p:nvSpPr>
          <p:cNvPr id="4" name="Slide Number Placeholder 3"/>
          <p:cNvSpPr>
            <a:spLocks noGrp="1"/>
          </p:cNvSpPr>
          <p:nvPr>
            <p:ph type="sldNum" sz="quarter" idx="10"/>
          </p:nvPr>
        </p:nvSpPr>
        <p:spPr/>
        <p:txBody>
          <a:bodyPr/>
          <a:lstStyle/>
          <a:p>
            <a:fld id="{35AA949B-E09B-42C1-B2F1-484A1DD154E7}" type="slidenum">
              <a:rPr lang="en-US" smtClean="0"/>
              <a:t>37</a:t>
            </a:fld>
            <a:endParaRPr lang="en-US"/>
          </a:p>
        </p:txBody>
      </p:sp>
    </p:spTree>
    <p:extLst>
      <p:ext uri="{BB962C8B-B14F-4D97-AF65-F5344CB8AC3E}">
        <p14:creationId xmlns:p14="http://schemas.microsoft.com/office/powerpoint/2010/main" val="848030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beginning, there was the Benz Patent Motor Car.  </a:t>
            </a:r>
          </a:p>
          <a:p>
            <a:endParaRPr lang="en-US" dirty="0"/>
          </a:p>
          <a:p>
            <a:r>
              <a:rPr lang="en-US" dirty="0"/>
              <a:t>Early days, everything was bespoke. Any parts not created by the manufacturer directly probably weren’t being used elsewhere.</a:t>
            </a:r>
          </a:p>
          <a:p>
            <a:endParaRPr lang="en-US" dirty="0"/>
          </a:p>
          <a:p>
            <a:r>
              <a:rPr lang="en-US" dirty="0"/>
              <a:t>Karl Benz</a:t>
            </a:r>
          </a:p>
        </p:txBody>
      </p:sp>
      <p:sp>
        <p:nvSpPr>
          <p:cNvPr id="4" name="Slide Number Placeholder 3"/>
          <p:cNvSpPr>
            <a:spLocks noGrp="1"/>
          </p:cNvSpPr>
          <p:nvPr>
            <p:ph type="sldNum" sz="quarter" idx="5"/>
          </p:nvPr>
        </p:nvSpPr>
        <p:spPr/>
        <p:txBody>
          <a:bodyPr/>
          <a:lstStyle/>
          <a:p>
            <a:fld id="{35AA949B-E09B-42C1-B2F1-484A1DD154E7}" type="slidenum">
              <a:rPr lang="en-US" smtClean="0"/>
              <a:t>6</a:t>
            </a:fld>
            <a:endParaRPr lang="en-US"/>
          </a:p>
        </p:txBody>
      </p:sp>
    </p:spTree>
    <p:extLst>
      <p:ext uri="{BB962C8B-B14F-4D97-AF65-F5344CB8AC3E}">
        <p14:creationId xmlns:p14="http://schemas.microsoft.com/office/powerpoint/2010/main" val="361308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Steering handle changes, everything encased. 4 wheels adding lots of stability</a:t>
            </a:r>
          </a:p>
        </p:txBody>
      </p:sp>
      <p:sp>
        <p:nvSpPr>
          <p:cNvPr id="4" name="Slide Number Placeholder 3"/>
          <p:cNvSpPr>
            <a:spLocks noGrp="1"/>
          </p:cNvSpPr>
          <p:nvPr>
            <p:ph type="sldNum" sz="quarter" idx="5"/>
          </p:nvPr>
        </p:nvSpPr>
        <p:spPr/>
        <p:txBody>
          <a:bodyPr/>
          <a:lstStyle/>
          <a:p>
            <a:fld id="{35AA949B-E09B-42C1-B2F1-484A1DD154E7}" type="slidenum">
              <a:rPr lang="en-US" smtClean="0"/>
              <a:t>7</a:t>
            </a:fld>
            <a:endParaRPr lang="en-US"/>
          </a:p>
        </p:txBody>
      </p:sp>
    </p:spTree>
    <p:extLst>
      <p:ext uri="{BB962C8B-B14F-4D97-AF65-F5344CB8AC3E}">
        <p14:creationId xmlns:p14="http://schemas.microsoft.com/office/powerpoint/2010/main" val="38937573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Ford forever changes auto manufacturing by introduce the production line, allowing for the rapid creation and iteration of the automobile.</a:t>
            </a:r>
          </a:p>
          <a:p>
            <a:endParaRPr lang="en-US" dirty="0"/>
          </a:p>
          <a:p>
            <a:r>
              <a:rPr lang="en-US" dirty="0"/>
              <a:t>Faster iteration resulted in spending less time R&amp;D on common components, once it had been tested and tried through a large enough number of uses, engineers felt comfortable take parts “off the shelf”</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8</a:t>
            </a:fld>
            <a:endParaRPr lang="en-US"/>
          </a:p>
        </p:txBody>
      </p:sp>
    </p:spTree>
    <p:extLst>
      <p:ext uri="{BB962C8B-B14F-4D97-AF65-F5344CB8AC3E}">
        <p14:creationId xmlns:p14="http://schemas.microsoft.com/office/powerpoint/2010/main" val="1037693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Awesome wagon and muscle cars!</a:t>
            </a:r>
          </a:p>
        </p:txBody>
      </p:sp>
      <p:sp>
        <p:nvSpPr>
          <p:cNvPr id="4" name="Slide Number Placeholder 3"/>
          <p:cNvSpPr>
            <a:spLocks noGrp="1"/>
          </p:cNvSpPr>
          <p:nvPr>
            <p:ph type="sldNum" sz="quarter" idx="5"/>
          </p:nvPr>
        </p:nvSpPr>
        <p:spPr/>
        <p:txBody>
          <a:bodyPr/>
          <a:lstStyle/>
          <a:p>
            <a:fld id="{35AA949B-E09B-42C1-B2F1-484A1DD154E7}" type="slidenum">
              <a:rPr lang="en-US" smtClean="0"/>
              <a:t>9</a:t>
            </a:fld>
            <a:endParaRPr lang="en-US"/>
          </a:p>
        </p:txBody>
      </p:sp>
    </p:spTree>
    <p:extLst>
      <p:ext uri="{BB962C8B-B14F-4D97-AF65-F5344CB8AC3E}">
        <p14:creationId xmlns:p14="http://schemas.microsoft.com/office/powerpoint/2010/main" val="598881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was easy for manufacturers to continue to rely on common designs and components for less superficial parts of the cars. They focused on what they wanted THAT car to be in the market. </a:t>
            </a:r>
          </a:p>
          <a:p>
            <a:endParaRPr lang="en-US" dirty="0"/>
          </a:p>
          <a:p>
            <a:r>
              <a:rPr lang="en-US" dirty="0"/>
              <a:t>Twinning starts to become common, the reuse of nearly the entire car. This would occur across models under the same manufacturer  (Toyota </a:t>
            </a:r>
            <a:r>
              <a:rPr lang="en-US" dirty="0" err="1"/>
              <a:t>Tercel</a:t>
            </a:r>
            <a:r>
              <a:rPr lang="en-US" dirty="0"/>
              <a:t> and Pinto-thing). Sometimes even across brands  (Toyota and </a:t>
            </a:r>
            <a:r>
              <a:rPr lang="en-US" dirty="0" err="1"/>
              <a:t>lexus</a:t>
            </a:r>
            <a:r>
              <a:rPr lang="en-US" dirty="0"/>
              <a:t>) and corporations (Toyota and Subaru).</a:t>
            </a:r>
          </a:p>
          <a:p>
            <a:endParaRPr lang="en-US" dirty="0"/>
          </a:p>
          <a:p>
            <a:r>
              <a:rPr lang="en-US" dirty="0"/>
              <a:t>Emails, then </a:t>
            </a:r>
          </a:p>
        </p:txBody>
      </p:sp>
      <p:sp>
        <p:nvSpPr>
          <p:cNvPr id="4" name="Slide Number Placeholder 3"/>
          <p:cNvSpPr>
            <a:spLocks noGrp="1"/>
          </p:cNvSpPr>
          <p:nvPr>
            <p:ph type="sldNum" sz="quarter" idx="5"/>
          </p:nvPr>
        </p:nvSpPr>
        <p:spPr/>
        <p:txBody>
          <a:bodyPr/>
          <a:lstStyle/>
          <a:p>
            <a:fld id="{35AA949B-E09B-42C1-B2F1-484A1DD154E7}" type="slidenum">
              <a:rPr lang="en-US" smtClean="0"/>
              <a:t>10</a:t>
            </a:fld>
            <a:endParaRPr lang="en-US"/>
          </a:p>
        </p:txBody>
      </p:sp>
    </p:spTree>
    <p:extLst>
      <p:ext uri="{BB962C8B-B14F-4D97-AF65-F5344CB8AC3E}">
        <p14:creationId xmlns:p14="http://schemas.microsoft.com/office/powerpoint/2010/main" val="2240123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major auto makers have common platforms across their cars.</a:t>
            </a:r>
          </a:p>
          <a:p>
            <a:endParaRPr lang="en-US" dirty="0"/>
          </a:p>
          <a:p>
            <a:r>
              <a:rPr lang="en-US" dirty="0"/>
              <a:t>Michigan or California?</a:t>
            </a:r>
          </a:p>
        </p:txBody>
      </p:sp>
      <p:sp>
        <p:nvSpPr>
          <p:cNvPr id="4" name="Slide Number Placeholder 3"/>
          <p:cNvSpPr>
            <a:spLocks noGrp="1"/>
          </p:cNvSpPr>
          <p:nvPr>
            <p:ph type="sldNum" sz="quarter" idx="5"/>
          </p:nvPr>
        </p:nvSpPr>
        <p:spPr/>
        <p:txBody>
          <a:bodyPr/>
          <a:lstStyle/>
          <a:p>
            <a:fld id="{35AA949B-E09B-42C1-B2F1-484A1DD154E7}" type="slidenum">
              <a:rPr lang="en-US" smtClean="0"/>
              <a:t>11</a:t>
            </a:fld>
            <a:endParaRPr lang="en-US"/>
          </a:p>
        </p:txBody>
      </p:sp>
    </p:spTree>
    <p:extLst>
      <p:ext uri="{BB962C8B-B14F-4D97-AF65-F5344CB8AC3E}">
        <p14:creationId xmlns:p14="http://schemas.microsoft.com/office/powerpoint/2010/main" val="2374451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Toyota or Subaru?</a:t>
            </a:r>
          </a:p>
          <a:p>
            <a:endParaRPr lang="en-US" dirty="0"/>
          </a:p>
        </p:txBody>
      </p:sp>
      <p:sp>
        <p:nvSpPr>
          <p:cNvPr id="4" name="Slide Number Placeholder 3"/>
          <p:cNvSpPr>
            <a:spLocks noGrp="1"/>
          </p:cNvSpPr>
          <p:nvPr>
            <p:ph type="sldNum" sz="quarter" idx="5"/>
          </p:nvPr>
        </p:nvSpPr>
        <p:spPr/>
        <p:txBody>
          <a:bodyPr/>
          <a:lstStyle/>
          <a:p>
            <a:fld id="{35AA949B-E09B-42C1-B2F1-484A1DD154E7}" type="slidenum">
              <a:rPr lang="en-US" smtClean="0"/>
              <a:t>12</a:t>
            </a:fld>
            <a:endParaRPr lang="en-US"/>
          </a:p>
        </p:txBody>
      </p:sp>
    </p:spTree>
    <p:extLst>
      <p:ext uri="{BB962C8B-B14F-4D97-AF65-F5344CB8AC3E}">
        <p14:creationId xmlns:p14="http://schemas.microsoft.com/office/powerpoint/2010/main" val="41226623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5331C-008F-4839-820C-AA61BB0A28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A921BC0-BB15-41E4-A06A-8A9BB02BEF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DD5201-315C-4540-A917-1345E333787F}"/>
              </a:ext>
            </a:extLst>
          </p:cNvPr>
          <p:cNvSpPr>
            <a:spLocks noGrp="1"/>
          </p:cNvSpPr>
          <p:nvPr>
            <p:ph type="dt" sz="half" idx="10"/>
          </p:nvPr>
        </p:nvSpPr>
        <p:spPr/>
        <p:txBody>
          <a:bodyPr/>
          <a:lstStyle/>
          <a:p>
            <a:fld id="{9D255C1B-6C0C-45F4-92B2-C536F8C7E085}" type="datetimeFigureOut">
              <a:rPr lang="en-US" smtClean="0"/>
              <a:t>6/24/2019</a:t>
            </a:fld>
            <a:endParaRPr lang="en-US"/>
          </a:p>
        </p:txBody>
      </p:sp>
      <p:sp>
        <p:nvSpPr>
          <p:cNvPr id="5" name="Footer Placeholder 4">
            <a:extLst>
              <a:ext uri="{FF2B5EF4-FFF2-40B4-BE49-F238E27FC236}">
                <a16:creationId xmlns:a16="http://schemas.microsoft.com/office/drawing/2014/main" id="{E737F498-EBF8-4209-9DA3-2A7D4BB68C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C9BAE-0FDA-4E19-8F82-1AACDA265CC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283488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529FA-6503-41DE-9B25-6E2AE98CA4C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8EAF283-4B75-4835-A80C-E299F9490F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57344-4AD6-47F6-8EF3-77553957D686}"/>
              </a:ext>
            </a:extLst>
          </p:cNvPr>
          <p:cNvSpPr>
            <a:spLocks noGrp="1"/>
          </p:cNvSpPr>
          <p:nvPr>
            <p:ph type="dt" sz="half" idx="10"/>
          </p:nvPr>
        </p:nvSpPr>
        <p:spPr/>
        <p:txBody>
          <a:bodyPr/>
          <a:lstStyle/>
          <a:p>
            <a:fld id="{9D255C1B-6C0C-45F4-92B2-C536F8C7E085}" type="datetimeFigureOut">
              <a:rPr lang="en-US" smtClean="0"/>
              <a:t>6/24/2019</a:t>
            </a:fld>
            <a:endParaRPr lang="en-US"/>
          </a:p>
        </p:txBody>
      </p:sp>
      <p:sp>
        <p:nvSpPr>
          <p:cNvPr id="5" name="Footer Placeholder 4">
            <a:extLst>
              <a:ext uri="{FF2B5EF4-FFF2-40B4-BE49-F238E27FC236}">
                <a16:creationId xmlns:a16="http://schemas.microsoft.com/office/drawing/2014/main" id="{A32660DB-A701-4A53-A4CF-EF99A65E55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F1CA26-CF64-4F15-9849-7D414CCB362B}"/>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1054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3A9CAB-005D-425C-ACA0-36D009260DB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25ABC9-094C-4D91-825F-9643012183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49A80C-1232-443D-92F9-14A275911EB1}"/>
              </a:ext>
            </a:extLst>
          </p:cNvPr>
          <p:cNvSpPr>
            <a:spLocks noGrp="1"/>
          </p:cNvSpPr>
          <p:nvPr>
            <p:ph type="dt" sz="half" idx="10"/>
          </p:nvPr>
        </p:nvSpPr>
        <p:spPr/>
        <p:txBody>
          <a:bodyPr/>
          <a:lstStyle/>
          <a:p>
            <a:fld id="{9D255C1B-6C0C-45F4-92B2-C536F8C7E085}" type="datetimeFigureOut">
              <a:rPr lang="en-US" smtClean="0"/>
              <a:t>6/24/2019</a:t>
            </a:fld>
            <a:endParaRPr lang="en-US"/>
          </a:p>
        </p:txBody>
      </p:sp>
      <p:sp>
        <p:nvSpPr>
          <p:cNvPr id="5" name="Footer Placeholder 4">
            <a:extLst>
              <a:ext uri="{FF2B5EF4-FFF2-40B4-BE49-F238E27FC236}">
                <a16:creationId xmlns:a16="http://schemas.microsoft.com/office/drawing/2014/main" id="{DE56C49A-C842-46F6-9844-CC3907B04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0129F-FA95-4826-A8CC-D70A9549E50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94379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E19D-99CC-4510-8587-FCA848F26B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2057F31-D414-4AC6-A869-45288CAA9A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79981F-4189-43EF-9F61-DB34F3BE1801}"/>
              </a:ext>
            </a:extLst>
          </p:cNvPr>
          <p:cNvSpPr>
            <a:spLocks noGrp="1"/>
          </p:cNvSpPr>
          <p:nvPr>
            <p:ph type="dt" sz="half" idx="10"/>
          </p:nvPr>
        </p:nvSpPr>
        <p:spPr/>
        <p:txBody>
          <a:bodyPr/>
          <a:lstStyle/>
          <a:p>
            <a:fld id="{9D255C1B-6C0C-45F4-92B2-C536F8C7E085}" type="datetimeFigureOut">
              <a:rPr lang="en-US" smtClean="0"/>
              <a:t>6/24/2019</a:t>
            </a:fld>
            <a:endParaRPr lang="en-US"/>
          </a:p>
        </p:txBody>
      </p:sp>
      <p:sp>
        <p:nvSpPr>
          <p:cNvPr id="5" name="Footer Placeholder 4">
            <a:extLst>
              <a:ext uri="{FF2B5EF4-FFF2-40B4-BE49-F238E27FC236}">
                <a16:creationId xmlns:a16="http://schemas.microsoft.com/office/drawing/2014/main" id="{BEFE8758-D091-470C-B294-A1CC3A2AC7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89E03-DF60-40D9-B2EB-53D0D6D62EF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6276974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3F21C-7D59-438F-ADB9-16EBBC20B2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2BC94E6-9DC6-4D44-A467-E7AC6AA2337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562DC2-9204-49FB-9975-E3BE75D2A847}"/>
              </a:ext>
            </a:extLst>
          </p:cNvPr>
          <p:cNvSpPr>
            <a:spLocks noGrp="1"/>
          </p:cNvSpPr>
          <p:nvPr>
            <p:ph type="dt" sz="half" idx="10"/>
          </p:nvPr>
        </p:nvSpPr>
        <p:spPr/>
        <p:txBody>
          <a:bodyPr/>
          <a:lstStyle/>
          <a:p>
            <a:fld id="{9D255C1B-6C0C-45F4-92B2-C536F8C7E085}" type="datetimeFigureOut">
              <a:rPr lang="en-US" smtClean="0"/>
              <a:t>6/24/2019</a:t>
            </a:fld>
            <a:endParaRPr lang="en-US"/>
          </a:p>
        </p:txBody>
      </p:sp>
      <p:sp>
        <p:nvSpPr>
          <p:cNvPr id="5" name="Footer Placeholder 4">
            <a:extLst>
              <a:ext uri="{FF2B5EF4-FFF2-40B4-BE49-F238E27FC236}">
                <a16:creationId xmlns:a16="http://schemas.microsoft.com/office/drawing/2014/main" id="{7F0D52F9-D644-47AD-8776-09559654F8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D990FB-DE2D-4459-BB06-F359D526EB83}"/>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40994967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7EF41-1C19-41FA-B994-2F96C6EF4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62397B-9B49-4ADB-8259-713424BD951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D64877-242A-4977-AED6-88687F8021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F48A43-317A-4215-B60B-32340360568A}"/>
              </a:ext>
            </a:extLst>
          </p:cNvPr>
          <p:cNvSpPr>
            <a:spLocks noGrp="1"/>
          </p:cNvSpPr>
          <p:nvPr>
            <p:ph type="dt" sz="half" idx="10"/>
          </p:nvPr>
        </p:nvSpPr>
        <p:spPr/>
        <p:txBody>
          <a:bodyPr/>
          <a:lstStyle/>
          <a:p>
            <a:fld id="{9D255C1B-6C0C-45F4-92B2-C536F8C7E085}" type="datetimeFigureOut">
              <a:rPr lang="en-US" smtClean="0"/>
              <a:t>6/24/2019</a:t>
            </a:fld>
            <a:endParaRPr lang="en-US"/>
          </a:p>
        </p:txBody>
      </p:sp>
      <p:sp>
        <p:nvSpPr>
          <p:cNvPr id="6" name="Footer Placeholder 5">
            <a:extLst>
              <a:ext uri="{FF2B5EF4-FFF2-40B4-BE49-F238E27FC236}">
                <a16:creationId xmlns:a16="http://schemas.microsoft.com/office/drawing/2014/main" id="{559E92CB-C9CF-4E94-B395-323AF9D433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41337F-77F3-491A-92CA-0B0606E0323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40139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B2173-1B24-4B71-9DA6-C4141DD4AD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1FFB96-ECD2-4D56-AF06-907B735C42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0B4F7E-9772-4838-B6F3-F0E1D0415D9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10D8019-6C5F-43D1-81B5-0121430641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F7FE421-6755-4ABF-AE5E-6D5854C31A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4CB014E-3B53-4E0B-A999-CCB3EEBBC10D}"/>
              </a:ext>
            </a:extLst>
          </p:cNvPr>
          <p:cNvSpPr>
            <a:spLocks noGrp="1"/>
          </p:cNvSpPr>
          <p:nvPr>
            <p:ph type="dt" sz="half" idx="10"/>
          </p:nvPr>
        </p:nvSpPr>
        <p:spPr/>
        <p:txBody>
          <a:bodyPr/>
          <a:lstStyle/>
          <a:p>
            <a:fld id="{9D255C1B-6C0C-45F4-92B2-C536F8C7E085}" type="datetimeFigureOut">
              <a:rPr lang="en-US" smtClean="0"/>
              <a:t>6/24/2019</a:t>
            </a:fld>
            <a:endParaRPr lang="en-US"/>
          </a:p>
        </p:txBody>
      </p:sp>
      <p:sp>
        <p:nvSpPr>
          <p:cNvPr id="8" name="Footer Placeholder 7">
            <a:extLst>
              <a:ext uri="{FF2B5EF4-FFF2-40B4-BE49-F238E27FC236}">
                <a16:creationId xmlns:a16="http://schemas.microsoft.com/office/drawing/2014/main" id="{A24E0144-56F1-46BA-A3C4-956CC02110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EDCB0E-FB60-426E-8FBE-210FB90E1AD0}"/>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30920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39869-2A7A-45AA-A9F0-88F91E12CB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B9D839-2603-4D9E-BCB3-05BDE3A84A7F}"/>
              </a:ext>
            </a:extLst>
          </p:cNvPr>
          <p:cNvSpPr>
            <a:spLocks noGrp="1"/>
          </p:cNvSpPr>
          <p:nvPr>
            <p:ph type="dt" sz="half" idx="10"/>
          </p:nvPr>
        </p:nvSpPr>
        <p:spPr/>
        <p:txBody>
          <a:bodyPr/>
          <a:lstStyle/>
          <a:p>
            <a:fld id="{9D255C1B-6C0C-45F4-92B2-C536F8C7E085}" type="datetimeFigureOut">
              <a:rPr lang="en-US" smtClean="0"/>
              <a:t>6/24/2019</a:t>
            </a:fld>
            <a:endParaRPr lang="en-US"/>
          </a:p>
        </p:txBody>
      </p:sp>
      <p:sp>
        <p:nvSpPr>
          <p:cNvPr id="4" name="Footer Placeholder 3">
            <a:extLst>
              <a:ext uri="{FF2B5EF4-FFF2-40B4-BE49-F238E27FC236}">
                <a16:creationId xmlns:a16="http://schemas.microsoft.com/office/drawing/2014/main" id="{14857C0E-816A-48B8-8F2B-8937DEA1C0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90C98B-8831-4980-89EA-C416357B63E8}"/>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8031640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49DBB4-7CD6-4482-893D-D099194E3AB1}"/>
              </a:ext>
            </a:extLst>
          </p:cNvPr>
          <p:cNvSpPr>
            <a:spLocks noGrp="1"/>
          </p:cNvSpPr>
          <p:nvPr>
            <p:ph type="dt" sz="half" idx="10"/>
          </p:nvPr>
        </p:nvSpPr>
        <p:spPr/>
        <p:txBody>
          <a:bodyPr/>
          <a:lstStyle/>
          <a:p>
            <a:fld id="{9D255C1B-6C0C-45F4-92B2-C536F8C7E085}" type="datetimeFigureOut">
              <a:rPr lang="en-US" smtClean="0"/>
              <a:t>6/24/2019</a:t>
            </a:fld>
            <a:endParaRPr lang="en-US"/>
          </a:p>
        </p:txBody>
      </p:sp>
      <p:sp>
        <p:nvSpPr>
          <p:cNvPr id="3" name="Footer Placeholder 2">
            <a:extLst>
              <a:ext uri="{FF2B5EF4-FFF2-40B4-BE49-F238E27FC236}">
                <a16:creationId xmlns:a16="http://schemas.microsoft.com/office/drawing/2014/main" id="{624D7E7A-F6D9-45F0-A918-2380881F34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B0F318-D798-4BE1-BB7D-44DA64F3956E}"/>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50464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51DBD-9502-4803-BF42-40BF606E5F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82BF03-CDBF-4106-9DC3-F53CA6974D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C50850-4D4D-4AD8-9BF3-26630A6452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0F6C09-E771-4C27-9764-4B4451172525}"/>
              </a:ext>
            </a:extLst>
          </p:cNvPr>
          <p:cNvSpPr>
            <a:spLocks noGrp="1"/>
          </p:cNvSpPr>
          <p:nvPr>
            <p:ph type="dt" sz="half" idx="10"/>
          </p:nvPr>
        </p:nvSpPr>
        <p:spPr/>
        <p:txBody>
          <a:bodyPr/>
          <a:lstStyle/>
          <a:p>
            <a:fld id="{9D255C1B-6C0C-45F4-92B2-C536F8C7E085}" type="datetimeFigureOut">
              <a:rPr lang="en-US" smtClean="0"/>
              <a:t>6/24/2019</a:t>
            </a:fld>
            <a:endParaRPr lang="en-US"/>
          </a:p>
        </p:txBody>
      </p:sp>
      <p:sp>
        <p:nvSpPr>
          <p:cNvPr id="6" name="Footer Placeholder 5">
            <a:extLst>
              <a:ext uri="{FF2B5EF4-FFF2-40B4-BE49-F238E27FC236}">
                <a16:creationId xmlns:a16="http://schemas.microsoft.com/office/drawing/2014/main" id="{4E9309D8-DA75-4E75-95D7-AB27A155FA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9545FD-6CFD-42B5-A024-2E3E6543C285}"/>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3315639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1817C-6CFE-4D13-8166-92B6C38B28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053004-6DCB-4CD9-94B1-632B71A1DD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5672D3B-4F2F-4FA6-BF0A-85735116A2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F88028-9EC0-45D7-827E-1750154383B5}"/>
              </a:ext>
            </a:extLst>
          </p:cNvPr>
          <p:cNvSpPr>
            <a:spLocks noGrp="1"/>
          </p:cNvSpPr>
          <p:nvPr>
            <p:ph type="dt" sz="half" idx="10"/>
          </p:nvPr>
        </p:nvSpPr>
        <p:spPr/>
        <p:txBody>
          <a:bodyPr/>
          <a:lstStyle/>
          <a:p>
            <a:fld id="{9D255C1B-6C0C-45F4-92B2-C536F8C7E085}" type="datetimeFigureOut">
              <a:rPr lang="en-US" smtClean="0"/>
              <a:t>6/24/2019</a:t>
            </a:fld>
            <a:endParaRPr lang="en-US"/>
          </a:p>
        </p:txBody>
      </p:sp>
      <p:sp>
        <p:nvSpPr>
          <p:cNvPr id="6" name="Footer Placeholder 5">
            <a:extLst>
              <a:ext uri="{FF2B5EF4-FFF2-40B4-BE49-F238E27FC236}">
                <a16:creationId xmlns:a16="http://schemas.microsoft.com/office/drawing/2014/main" id="{54457405-E054-439E-9CD0-E224B65A60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479BA3-165E-4004-B41E-7DA6052C9009}"/>
              </a:ext>
            </a:extLst>
          </p:cNvPr>
          <p:cNvSpPr>
            <a:spLocks noGrp="1"/>
          </p:cNvSpPr>
          <p:nvPr>
            <p:ph type="sldNum" sz="quarter" idx="12"/>
          </p:nvPr>
        </p:nvSpPr>
        <p:spPr/>
        <p:txBody>
          <a:bodyPr/>
          <a:lstStyle/>
          <a:p>
            <a:fld id="{E499922F-42B8-4CE8-AD66-3288033825F7}" type="slidenum">
              <a:rPr lang="en-US" smtClean="0"/>
              <a:t>‹#›</a:t>
            </a:fld>
            <a:endParaRPr lang="en-US"/>
          </a:p>
        </p:txBody>
      </p:sp>
    </p:spTree>
    <p:extLst>
      <p:ext uri="{BB962C8B-B14F-4D97-AF65-F5344CB8AC3E}">
        <p14:creationId xmlns:p14="http://schemas.microsoft.com/office/powerpoint/2010/main" val="2700865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616DEB-8BF3-440D-B02E-BAB5DB88F7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B50C43-E5F2-4663-AF53-B7897DC9B0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D45FB-A281-45BB-B064-DA48B82F64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255C1B-6C0C-45F4-92B2-C536F8C7E085}" type="datetimeFigureOut">
              <a:rPr lang="en-US" smtClean="0"/>
              <a:t>6/24/2019</a:t>
            </a:fld>
            <a:endParaRPr lang="en-US"/>
          </a:p>
        </p:txBody>
      </p:sp>
      <p:sp>
        <p:nvSpPr>
          <p:cNvPr id="5" name="Footer Placeholder 4">
            <a:extLst>
              <a:ext uri="{FF2B5EF4-FFF2-40B4-BE49-F238E27FC236}">
                <a16:creationId xmlns:a16="http://schemas.microsoft.com/office/drawing/2014/main" id="{3E9FC1E2-5031-48A2-8FA9-0ACADCE134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0959193-1414-4024-B9EC-DE5D7A0DE7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99922F-42B8-4CE8-AD66-3288033825F7}" type="slidenum">
              <a:rPr lang="en-US" smtClean="0"/>
              <a:t>‹#›</a:t>
            </a:fld>
            <a:endParaRPr lang="en-US"/>
          </a:p>
        </p:txBody>
      </p:sp>
    </p:spTree>
    <p:extLst>
      <p:ext uri="{BB962C8B-B14F-4D97-AF65-F5344CB8AC3E}">
        <p14:creationId xmlns:p14="http://schemas.microsoft.com/office/powerpoint/2010/main" val="796046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26.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3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svg"/></Relationships>
</file>

<file path=ppt/slides/_rels/slide34.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36.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5ACEB-1510-4497-878D-5C633F9DF5B2}"/>
              </a:ext>
            </a:extLst>
          </p:cNvPr>
          <p:cNvSpPr>
            <a:spLocks noGrp="1"/>
          </p:cNvSpPr>
          <p:nvPr>
            <p:ph type="ctrTitle"/>
          </p:nvPr>
        </p:nvSpPr>
        <p:spPr/>
        <p:txBody>
          <a:bodyPr/>
          <a:lstStyle/>
          <a:p>
            <a:r>
              <a:rPr lang="en-US" dirty="0"/>
              <a:t>AWS Serverless</a:t>
            </a:r>
          </a:p>
        </p:txBody>
      </p:sp>
      <p:sp>
        <p:nvSpPr>
          <p:cNvPr id="3" name="Subtitle 2">
            <a:extLst>
              <a:ext uri="{FF2B5EF4-FFF2-40B4-BE49-F238E27FC236}">
                <a16:creationId xmlns:a16="http://schemas.microsoft.com/office/drawing/2014/main" id="{EE903EB3-0334-43F9-ADF4-207BBB54F0BA}"/>
              </a:ext>
            </a:extLst>
          </p:cNvPr>
          <p:cNvSpPr>
            <a:spLocks noGrp="1"/>
          </p:cNvSpPr>
          <p:nvPr>
            <p:ph type="subTitle" idx="1"/>
          </p:nvPr>
        </p:nvSpPr>
        <p:spPr/>
        <p:txBody>
          <a:bodyPr/>
          <a:lstStyle/>
          <a:p>
            <a:r>
              <a:rPr lang="en-US" dirty="0"/>
              <a:t>Rob Koch and Matthew Bonig</a:t>
            </a:r>
          </a:p>
        </p:txBody>
      </p:sp>
    </p:spTree>
    <p:extLst>
      <p:ext uri="{BB962C8B-B14F-4D97-AF65-F5344CB8AC3E}">
        <p14:creationId xmlns:p14="http://schemas.microsoft.com/office/powerpoint/2010/main" val="16456533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8" name="Content Placeholder 7" descr="A car parked in a parking lot&#10;&#10;Description automatically generated">
            <a:extLst>
              <a:ext uri="{FF2B5EF4-FFF2-40B4-BE49-F238E27FC236}">
                <a16:creationId xmlns:a16="http://schemas.microsoft.com/office/drawing/2014/main" id="{4E0106CD-9DAB-479D-8E26-5851A0E1025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 y="485637"/>
            <a:ext cx="5455917" cy="3641824"/>
          </a:xfrm>
          <a:prstGeom prst="rect">
            <a:avLst/>
          </a:prstGeom>
        </p:spPr>
      </p:pic>
      <p:pic>
        <p:nvPicPr>
          <p:cNvPr id="10" name="Picture 9" descr="A car parked on the side of a road&#10;&#10;Description automatically generated">
            <a:extLst>
              <a:ext uri="{FF2B5EF4-FFF2-40B4-BE49-F238E27FC236}">
                <a16:creationId xmlns:a16="http://schemas.microsoft.com/office/drawing/2014/main" id="{55010959-2504-4C6C-A8C0-352E5F10D73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416043" y="922111"/>
            <a:ext cx="5455917" cy="2768877"/>
          </a:xfrm>
          <a:prstGeom prst="rect">
            <a:avLst/>
          </a:prstGeom>
        </p:spPr>
      </p:pic>
      <p:cxnSp>
        <p:nvCxnSpPr>
          <p:cNvPr id="19" name="Straight Connector 18">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D0A9C912-360C-413D-9BC9-DAE112CEA4F3}"/>
              </a:ext>
            </a:extLst>
          </p:cNvPr>
          <p:cNvSpPr/>
          <p:nvPr/>
        </p:nvSpPr>
        <p:spPr>
          <a:xfrm>
            <a:off x="2575753" y="4065887"/>
            <a:ext cx="944489" cy="369332"/>
          </a:xfrm>
          <a:prstGeom prst="rect">
            <a:avLst/>
          </a:prstGeom>
        </p:spPr>
        <p:txBody>
          <a:bodyPr wrap="none">
            <a:spAutoFit/>
          </a:bodyPr>
          <a:lstStyle/>
          <a:p>
            <a:r>
              <a:rPr lang="en-US" dirty="0"/>
              <a:t>$11,498</a:t>
            </a:r>
          </a:p>
        </p:txBody>
      </p:sp>
      <p:sp>
        <p:nvSpPr>
          <p:cNvPr id="11" name="Rectangle 10">
            <a:extLst>
              <a:ext uri="{FF2B5EF4-FFF2-40B4-BE49-F238E27FC236}">
                <a16:creationId xmlns:a16="http://schemas.microsoft.com/office/drawing/2014/main" id="{8B1AA90E-1397-4E57-B2FD-5CF5FB649FED}"/>
              </a:ext>
            </a:extLst>
          </p:cNvPr>
          <p:cNvSpPr/>
          <p:nvPr/>
        </p:nvSpPr>
        <p:spPr>
          <a:xfrm>
            <a:off x="8730265" y="4065887"/>
            <a:ext cx="827471" cy="369332"/>
          </a:xfrm>
          <a:prstGeom prst="rect">
            <a:avLst/>
          </a:prstGeom>
        </p:spPr>
        <p:txBody>
          <a:bodyPr wrap="none">
            <a:spAutoFit/>
          </a:bodyPr>
          <a:lstStyle/>
          <a:p>
            <a:r>
              <a:rPr lang="en-US" dirty="0"/>
              <a:t>$7,848</a:t>
            </a:r>
          </a:p>
        </p:txBody>
      </p:sp>
    </p:spTree>
    <p:extLst>
      <p:ext uri="{BB962C8B-B14F-4D97-AF65-F5344CB8AC3E}">
        <p14:creationId xmlns:p14="http://schemas.microsoft.com/office/powerpoint/2010/main" val="24812143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7" name="Picture 6" descr="A red car on display&#10;&#10;Description automatically generated">
            <a:extLst>
              <a:ext uri="{FF2B5EF4-FFF2-40B4-BE49-F238E27FC236}">
                <a16:creationId xmlns:a16="http://schemas.microsoft.com/office/drawing/2014/main" id="{1DC098DB-37E5-40F5-9E73-FBE363CEB7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07" y="307731"/>
            <a:ext cx="5330182" cy="3997637"/>
          </a:xfrm>
          <a:prstGeom prst="rect">
            <a:avLst/>
          </a:prstGeom>
        </p:spPr>
      </p:pic>
      <p:pic>
        <p:nvPicPr>
          <p:cNvPr id="5" name="Content Placeholder 4" descr="A car parked on the side of a road&#10;&#10;Description automatically generated">
            <a:extLst>
              <a:ext uri="{FF2B5EF4-FFF2-40B4-BE49-F238E27FC236}">
                <a16:creationId xmlns:a16="http://schemas.microsoft.com/office/drawing/2014/main" id="{409CA8A6-2F12-4140-8AA7-4D312D6F387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416043" y="396979"/>
            <a:ext cx="5455917" cy="3819141"/>
          </a:xfrm>
          <a:prstGeom prst="rect">
            <a:avLst/>
          </a:prstGeom>
        </p:spPr>
      </p:pic>
      <p:cxnSp>
        <p:nvCxnSpPr>
          <p:cNvPr id="16" name="Straight Connector 15">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1480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5" name="Straight Connector 14">
            <a:extLst>
              <a:ext uri="{FF2B5EF4-FFF2-40B4-BE49-F238E27FC236}">
                <a16:creationId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10" name="Picture 9" descr="A car parked in a field&#10;&#10;Description automatically generated">
            <a:extLst>
              <a:ext uri="{FF2B5EF4-FFF2-40B4-BE49-F238E27FC236}">
                <a16:creationId xmlns:a16="http://schemas.microsoft.com/office/drawing/2014/main" id="{D9D4DC82-44BA-494B-A41B-AF98032DADD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0040" y="915291"/>
            <a:ext cx="5455917" cy="2782517"/>
          </a:xfrm>
          <a:prstGeom prst="rect">
            <a:avLst/>
          </a:prstGeom>
        </p:spPr>
      </p:pic>
      <p:pic>
        <p:nvPicPr>
          <p:cNvPr id="8" name="Content Placeholder 7" descr="A car parked in a parking lot&#10;&#10;Description automatically generated">
            <a:extLst>
              <a:ext uri="{FF2B5EF4-FFF2-40B4-BE49-F238E27FC236}">
                <a16:creationId xmlns:a16="http://schemas.microsoft.com/office/drawing/2014/main" id="{A6672613-C53A-4499-BAEB-543B11FBC124}"/>
              </a:ext>
            </a:extLst>
          </p:cNvPr>
          <p:cNvPicPr>
            <a:picLocks noGrp="1" noChangeAspect="1"/>
          </p:cNvPicPr>
          <p:nvPr>
            <p:ph idx="1"/>
          </p:nvPr>
        </p:nvPicPr>
        <p:blipFill>
          <a:blip r:embed="rId4" cstate="hqprint">
            <a:extLst>
              <a:ext uri="{28A0092B-C50C-407E-A947-70E740481C1C}">
                <a14:useLocalDpi xmlns:a14="http://schemas.microsoft.com/office/drawing/2010/main" val="0"/>
              </a:ext>
            </a:extLst>
          </a:blip>
          <a:stretch>
            <a:fillRect/>
          </a:stretch>
        </p:blipFill>
        <p:spPr>
          <a:xfrm>
            <a:off x="6416043" y="942570"/>
            <a:ext cx="5455917" cy="2727958"/>
          </a:xfrm>
          <a:prstGeom prst="rect">
            <a:avLst/>
          </a:prstGeom>
        </p:spPr>
      </p:pic>
      <p:cxnSp>
        <p:nvCxnSpPr>
          <p:cNvPr id="19" name="Straight Connector 18">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2575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B488E-0294-4480-AC05-80FF6EBEE5E9}"/>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Commoditize</a:t>
            </a:r>
          </a:p>
        </p:txBody>
      </p:sp>
      <p:pic>
        <p:nvPicPr>
          <p:cNvPr id="8" name="Content Placeholder 7" descr="A small blue car&#10;&#10;Description automatically generated">
            <a:extLst>
              <a:ext uri="{FF2B5EF4-FFF2-40B4-BE49-F238E27FC236}">
                <a16:creationId xmlns:a16="http://schemas.microsoft.com/office/drawing/2014/main" id="{61F146DB-BAB9-4534-B826-EA309CD235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0040" y="806172"/>
            <a:ext cx="5455917" cy="3000754"/>
          </a:xfrm>
          <a:prstGeom prst="rect">
            <a:avLst/>
          </a:prstGeom>
        </p:spPr>
      </p:pic>
      <p:pic>
        <p:nvPicPr>
          <p:cNvPr id="2052" name="Picture 4" descr="2018 Chevy Colorado Image">
            <a:extLst>
              <a:ext uri="{FF2B5EF4-FFF2-40B4-BE49-F238E27FC236}">
                <a16:creationId xmlns:a16="http://schemas.microsoft.com/office/drawing/2014/main" id="{01279C1D-7301-4259-8BB5-5B66AC6759B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6043" y="819812"/>
            <a:ext cx="5455917" cy="297347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0" name="AutoShape 2" descr="C:\Users\mboni\projects\aws-workflow-preso\presentation\assets\2019-colorado-z71-gba-colorizer.webp">
            <a:extLst>
              <a:ext uri="{FF2B5EF4-FFF2-40B4-BE49-F238E27FC236}">
                <a16:creationId xmlns:a16="http://schemas.microsoft.com/office/drawing/2014/main" id="{58ACA1AC-5116-43A5-AE47-8B5D44B5519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40816474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288B-DE66-4C99-922D-CC207F266DE8}"/>
              </a:ext>
            </a:extLst>
          </p:cNvPr>
          <p:cNvSpPr>
            <a:spLocks noGrp="1"/>
          </p:cNvSpPr>
          <p:nvPr>
            <p:ph type="title"/>
          </p:nvPr>
        </p:nvSpPr>
        <p:spPr/>
        <p:txBody>
          <a:bodyPr/>
          <a:lstStyle/>
          <a:p>
            <a:r>
              <a:rPr lang="en-US" dirty="0"/>
              <a:t>Specialization</a:t>
            </a:r>
          </a:p>
        </p:txBody>
      </p:sp>
      <p:graphicFrame>
        <p:nvGraphicFramePr>
          <p:cNvPr id="7" name="Table 6">
            <a:extLst>
              <a:ext uri="{FF2B5EF4-FFF2-40B4-BE49-F238E27FC236}">
                <a16:creationId xmlns:a16="http://schemas.microsoft.com/office/drawing/2014/main" id="{979A6F6B-2030-49CA-9900-7B2795B7ACAB}"/>
              </a:ext>
            </a:extLst>
          </p:cNvPr>
          <p:cNvGraphicFramePr>
            <a:graphicFrameLocks noGrp="1"/>
          </p:cNvGraphicFramePr>
          <p:nvPr>
            <p:extLst>
              <p:ext uri="{D42A27DB-BD31-4B8C-83A1-F6EECF244321}">
                <p14:modId xmlns:p14="http://schemas.microsoft.com/office/powerpoint/2010/main" val="3518730957"/>
              </p:ext>
            </p:extLst>
          </p:nvPr>
        </p:nvGraphicFramePr>
        <p:xfrm>
          <a:off x="412140" y="1455725"/>
          <a:ext cx="11367720" cy="2216505"/>
        </p:xfrm>
        <a:graphic>
          <a:graphicData uri="http://schemas.openxmlformats.org/drawingml/2006/table">
            <a:tbl>
              <a:tblPr>
                <a:tableStyleId>{5C22544A-7EE6-4342-B048-85BDC9FD1C3A}</a:tableStyleId>
              </a:tblPr>
              <a:tblGrid>
                <a:gridCol w="811980">
                  <a:extLst>
                    <a:ext uri="{9D8B030D-6E8A-4147-A177-3AD203B41FA5}">
                      <a16:colId xmlns:a16="http://schemas.microsoft.com/office/drawing/2014/main" val="431368618"/>
                    </a:ext>
                  </a:extLst>
                </a:gridCol>
                <a:gridCol w="811980">
                  <a:extLst>
                    <a:ext uri="{9D8B030D-6E8A-4147-A177-3AD203B41FA5}">
                      <a16:colId xmlns:a16="http://schemas.microsoft.com/office/drawing/2014/main" val="1802934311"/>
                    </a:ext>
                  </a:extLst>
                </a:gridCol>
                <a:gridCol w="811980">
                  <a:extLst>
                    <a:ext uri="{9D8B030D-6E8A-4147-A177-3AD203B41FA5}">
                      <a16:colId xmlns:a16="http://schemas.microsoft.com/office/drawing/2014/main" val="2314864523"/>
                    </a:ext>
                  </a:extLst>
                </a:gridCol>
                <a:gridCol w="811980">
                  <a:extLst>
                    <a:ext uri="{9D8B030D-6E8A-4147-A177-3AD203B41FA5}">
                      <a16:colId xmlns:a16="http://schemas.microsoft.com/office/drawing/2014/main" val="4026198398"/>
                    </a:ext>
                  </a:extLst>
                </a:gridCol>
                <a:gridCol w="811980">
                  <a:extLst>
                    <a:ext uri="{9D8B030D-6E8A-4147-A177-3AD203B41FA5}">
                      <a16:colId xmlns:a16="http://schemas.microsoft.com/office/drawing/2014/main" val="1261077781"/>
                    </a:ext>
                  </a:extLst>
                </a:gridCol>
                <a:gridCol w="811980">
                  <a:extLst>
                    <a:ext uri="{9D8B030D-6E8A-4147-A177-3AD203B41FA5}">
                      <a16:colId xmlns:a16="http://schemas.microsoft.com/office/drawing/2014/main" val="2391566863"/>
                    </a:ext>
                  </a:extLst>
                </a:gridCol>
                <a:gridCol w="811980">
                  <a:extLst>
                    <a:ext uri="{9D8B030D-6E8A-4147-A177-3AD203B41FA5}">
                      <a16:colId xmlns:a16="http://schemas.microsoft.com/office/drawing/2014/main" val="1836510808"/>
                    </a:ext>
                  </a:extLst>
                </a:gridCol>
                <a:gridCol w="811980">
                  <a:extLst>
                    <a:ext uri="{9D8B030D-6E8A-4147-A177-3AD203B41FA5}">
                      <a16:colId xmlns:a16="http://schemas.microsoft.com/office/drawing/2014/main" val="2308899368"/>
                    </a:ext>
                  </a:extLst>
                </a:gridCol>
                <a:gridCol w="811980">
                  <a:extLst>
                    <a:ext uri="{9D8B030D-6E8A-4147-A177-3AD203B41FA5}">
                      <a16:colId xmlns:a16="http://schemas.microsoft.com/office/drawing/2014/main" val="3375862413"/>
                    </a:ext>
                  </a:extLst>
                </a:gridCol>
                <a:gridCol w="811980">
                  <a:extLst>
                    <a:ext uri="{9D8B030D-6E8A-4147-A177-3AD203B41FA5}">
                      <a16:colId xmlns:a16="http://schemas.microsoft.com/office/drawing/2014/main" val="1403716246"/>
                    </a:ext>
                  </a:extLst>
                </a:gridCol>
                <a:gridCol w="811980">
                  <a:extLst>
                    <a:ext uri="{9D8B030D-6E8A-4147-A177-3AD203B41FA5}">
                      <a16:colId xmlns:a16="http://schemas.microsoft.com/office/drawing/2014/main" val="960453581"/>
                    </a:ext>
                  </a:extLst>
                </a:gridCol>
                <a:gridCol w="811980">
                  <a:extLst>
                    <a:ext uri="{9D8B030D-6E8A-4147-A177-3AD203B41FA5}">
                      <a16:colId xmlns:a16="http://schemas.microsoft.com/office/drawing/2014/main" val="3285540985"/>
                    </a:ext>
                  </a:extLst>
                </a:gridCol>
                <a:gridCol w="811980">
                  <a:extLst>
                    <a:ext uri="{9D8B030D-6E8A-4147-A177-3AD203B41FA5}">
                      <a16:colId xmlns:a16="http://schemas.microsoft.com/office/drawing/2014/main" val="2391690868"/>
                    </a:ext>
                  </a:extLst>
                </a:gridCol>
                <a:gridCol w="811980">
                  <a:extLst>
                    <a:ext uri="{9D8B030D-6E8A-4147-A177-3AD203B41FA5}">
                      <a16:colId xmlns:a16="http://schemas.microsoft.com/office/drawing/2014/main" val="1386776750"/>
                    </a:ext>
                  </a:extLst>
                </a:gridCol>
              </a:tblGrid>
              <a:tr h="439638">
                <a:tc gridSpan="14">
                  <a:txBody>
                    <a:bodyPr/>
                    <a:lstStyle/>
                    <a:p>
                      <a:pPr algn="ctr" fontAlgn="ctr"/>
                      <a:r>
                        <a:rPr lang="en-US" sz="1800" u="none" strike="noStrike" dirty="0">
                          <a:effectLst/>
                        </a:rPr>
                        <a:t>Chevrolet Colorado Sales Numbers</a:t>
                      </a:r>
                      <a:endParaRPr lang="en-US" sz="1800" b="1" i="0" u="none" strike="noStrike" dirty="0">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356272787"/>
                  </a:ext>
                </a:extLst>
              </a:tr>
              <a:tr h="439638">
                <a:tc gridSpan="14">
                  <a:txBody>
                    <a:bodyPr/>
                    <a:lstStyle/>
                    <a:p>
                      <a:pPr algn="ctr" fontAlgn="ctr"/>
                      <a:r>
                        <a:rPr lang="en-US" sz="1800" u="none" strike="noStrike">
                          <a:effectLst/>
                        </a:rPr>
                        <a:t>Sales Results - USA - Colorado</a:t>
                      </a:r>
                      <a:endParaRPr lang="en-US" sz="1800" b="1" i="0" u="none" strike="noStrike">
                        <a:solidFill>
                          <a:srgbClr val="444444"/>
                        </a:solidFill>
                        <a:effectLst/>
                        <a:latin typeface="Arial" panose="020B0604020202020204" pitchFamily="34" charset="0"/>
                      </a:endParaRPr>
                    </a:p>
                  </a:txBody>
                  <a:tcPr marL="100371" marR="100371" marT="50185" marB="5018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247331029"/>
                  </a:ext>
                </a:extLst>
              </a:tr>
              <a:tr h="337479">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7" marR="12687" marT="12687"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Aug</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7" marR="12687" marT="12687"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7" marR="12687" marT="12687" marB="0" anchor="ctr"/>
                </a:tc>
                <a:extLst>
                  <a:ext uri="{0D108BD9-81ED-4DB2-BD59-A6C34878D82A}">
                    <a16:rowId xmlns:a16="http://schemas.microsoft.com/office/drawing/2014/main" val="3420307373"/>
                  </a:ext>
                </a:extLst>
              </a:tr>
              <a:tr h="337479">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11,165</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dirty="0">
                          <a:effectLst/>
                        </a:rPr>
                        <a:t> </a:t>
                      </a:r>
                      <a:endParaRPr lang="en-US" sz="1800" b="0" i="0" u="none" strike="noStrike" dirty="0">
                        <a:solidFill>
                          <a:srgbClr val="3D3D3D"/>
                        </a:solidFill>
                        <a:effectLst/>
                        <a:latin typeface="Arial" panose="020B0604020202020204" pitchFamily="34" charset="0"/>
                      </a:endParaRPr>
                    </a:p>
                  </a:txBody>
                  <a:tcPr marL="12687" marR="12687" marT="12687"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33,494</a:t>
                      </a:r>
                      <a:endParaRPr lang="en-US" sz="1800" b="1" i="0" u="none" strike="noStrike">
                        <a:solidFill>
                          <a:srgbClr val="3D3D3D"/>
                        </a:solidFill>
                        <a:effectLst/>
                        <a:latin typeface="Inherit"/>
                      </a:endParaRPr>
                    </a:p>
                  </a:txBody>
                  <a:tcPr marL="12687" marR="12687" marT="12687" marB="0"/>
                </a:tc>
                <a:extLst>
                  <a:ext uri="{0D108BD9-81ED-4DB2-BD59-A6C34878D82A}">
                    <a16:rowId xmlns:a16="http://schemas.microsoft.com/office/drawing/2014/main" val="126182344"/>
                  </a:ext>
                </a:extLst>
              </a:tr>
              <a:tr h="662271">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7" marR="12687" marT="12687" marB="0"/>
                </a:tc>
                <a:tc>
                  <a:txBody>
                    <a:bodyPr/>
                    <a:lstStyle/>
                    <a:p>
                      <a:pPr algn="r" fontAlgn="t"/>
                      <a:r>
                        <a:rPr lang="en-US" sz="1800" u="none" strike="noStrike">
                          <a:effectLst/>
                        </a:rPr>
                        <a:t>8,011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8,050</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12,798</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13,672</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11,654</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u="none" strike="noStrike">
                          <a:effectLst/>
                        </a:rPr>
                        <a:t>10,001</a:t>
                      </a:r>
                      <a:endParaRPr lang="en-US" sz="1800" b="0" i="0" u="none" strike="noStrike">
                        <a:solidFill>
                          <a:srgbClr val="3D3D3D"/>
                        </a:solidFill>
                        <a:effectLst/>
                        <a:latin typeface="Arial" panose="020B0604020202020204" pitchFamily="34" charset="0"/>
                      </a:endParaRPr>
                    </a:p>
                  </a:txBody>
                  <a:tcPr marL="12687" marR="12687" marT="12687" marB="0"/>
                </a:tc>
                <a:tc>
                  <a:txBody>
                    <a:bodyPr/>
                    <a:lstStyle/>
                    <a:p>
                      <a:pPr algn="r" fontAlgn="t"/>
                      <a:r>
                        <a:rPr lang="en-US" sz="1800" b="1" u="none" strike="noStrike" dirty="0">
                          <a:effectLst/>
                        </a:rPr>
                        <a:t>134,842</a:t>
                      </a:r>
                      <a:endParaRPr lang="en-US" sz="1800" b="1" i="0" u="none" strike="noStrike" dirty="0">
                        <a:solidFill>
                          <a:srgbClr val="3D3D3D"/>
                        </a:solidFill>
                        <a:effectLst/>
                        <a:latin typeface="Inherit"/>
                      </a:endParaRPr>
                    </a:p>
                  </a:txBody>
                  <a:tcPr marL="12687" marR="12687" marT="12687" marB="0"/>
                </a:tc>
                <a:extLst>
                  <a:ext uri="{0D108BD9-81ED-4DB2-BD59-A6C34878D82A}">
                    <a16:rowId xmlns:a16="http://schemas.microsoft.com/office/drawing/2014/main" val="3252986364"/>
                  </a:ext>
                </a:extLst>
              </a:tr>
            </a:tbl>
          </a:graphicData>
        </a:graphic>
      </p:graphicFrame>
      <p:graphicFrame>
        <p:nvGraphicFramePr>
          <p:cNvPr id="8" name="Table 7">
            <a:extLst>
              <a:ext uri="{FF2B5EF4-FFF2-40B4-BE49-F238E27FC236}">
                <a16:creationId xmlns:a16="http://schemas.microsoft.com/office/drawing/2014/main" id="{6B0DBF5A-A026-4435-847D-68C2785EF08A}"/>
              </a:ext>
            </a:extLst>
          </p:cNvPr>
          <p:cNvGraphicFramePr>
            <a:graphicFrameLocks noGrp="1"/>
          </p:cNvGraphicFramePr>
          <p:nvPr>
            <p:extLst>
              <p:ext uri="{D42A27DB-BD31-4B8C-83A1-F6EECF244321}">
                <p14:modId xmlns:p14="http://schemas.microsoft.com/office/powerpoint/2010/main" val="3053939555"/>
              </p:ext>
            </p:extLst>
          </p:nvPr>
        </p:nvGraphicFramePr>
        <p:xfrm>
          <a:off x="412139" y="4023512"/>
          <a:ext cx="11363422" cy="1675595"/>
        </p:xfrm>
        <a:graphic>
          <a:graphicData uri="http://schemas.openxmlformats.org/drawingml/2006/table">
            <a:tbl>
              <a:tblPr>
                <a:tableStyleId>{5C22544A-7EE6-4342-B048-85BDC9FD1C3A}</a:tableStyleId>
              </a:tblPr>
              <a:tblGrid>
                <a:gridCol w="811673">
                  <a:extLst>
                    <a:ext uri="{9D8B030D-6E8A-4147-A177-3AD203B41FA5}">
                      <a16:colId xmlns:a16="http://schemas.microsoft.com/office/drawing/2014/main" val="2252417234"/>
                    </a:ext>
                  </a:extLst>
                </a:gridCol>
                <a:gridCol w="811673">
                  <a:extLst>
                    <a:ext uri="{9D8B030D-6E8A-4147-A177-3AD203B41FA5}">
                      <a16:colId xmlns:a16="http://schemas.microsoft.com/office/drawing/2014/main" val="4235761659"/>
                    </a:ext>
                  </a:extLst>
                </a:gridCol>
                <a:gridCol w="811673">
                  <a:extLst>
                    <a:ext uri="{9D8B030D-6E8A-4147-A177-3AD203B41FA5}">
                      <a16:colId xmlns:a16="http://schemas.microsoft.com/office/drawing/2014/main" val="1182303076"/>
                    </a:ext>
                  </a:extLst>
                </a:gridCol>
                <a:gridCol w="811673">
                  <a:extLst>
                    <a:ext uri="{9D8B030D-6E8A-4147-A177-3AD203B41FA5}">
                      <a16:colId xmlns:a16="http://schemas.microsoft.com/office/drawing/2014/main" val="2021777961"/>
                    </a:ext>
                  </a:extLst>
                </a:gridCol>
                <a:gridCol w="811673">
                  <a:extLst>
                    <a:ext uri="{9D8B030D-6E8A-4147-A177-3AD203B41FA5}">
                      <a16:colId xmlns:a16="http://schemas.microsoft.com/office/drawing/2014/main" val="3600402127"/>
                    </a:ext>
                  </a:extLst>
                </a:gridCol>
                <a:gridCol w="811673">
                  <a:extLst>
                    <a:ext uri="{9D8B030D-6E8A-4147-A177-3AD203B41FA5}">
                      <a16:colId xmlns:a16="http://schemas.microsoft.com/office/drawing/2014/main" val="151969725"/>
                    </a:ext>
                  </a:extLst>
                </a:gridCol>
                <a:gridCol w="811673">
                  <a:extLst>
                    <a:ext uri="{9D8B030D-6E8A-4147-A177-3AD203B41FA5}">
                      <a16:colId xmlns:a16="http://schemas.microsoft.com/office/drawing/2014/main" val="3959436492"/>
                    </a:ext>
                  </a:extLst>
                </a:gridCol>
                <a:gridCol w="811673">
                  <a:extLst>
                    <a:ext uri="{9D8B030D-6E8A-4147-A177-3AD203B41FA5}">
                      <a16:colId xmlns:a16="http://schemas.microsoft.com/office/drawing/2014/main" val="2044093822"/>
                    </a:ext>
                  </a:extLst>
                </a:gridCol>
                <a:gridCol w="811673">
                  <a:extLst>
                    <a:ext uri="{9D8B030D-6E8A-4147-A177-3AD203B41FA5}">
                      <a16:colId xmlns:a16="http://schemas.microsoft.com/office/drawing/2014/main" val="617293334"/>
                    </a:ext>
                  </a:extLst>
                </a:gridCol>
                <a:gridCol w="811673">
                  <a:extLst>
                    <a:ext uri="{9D8B030D-6E8A-4147-A177-3AD203B41FA5}">
                      <a16:colId xmlns:a16="http://schemas.microsoft.com/office/drawing/2014/main" val="725270324"/>
                    </a:ext>
                  </a:extLst>
                </a:gridCol>
                <a:gridCol w="811673">
                  <a:extLst>
                    <a:ext uri="{9D8B030D-6E8A-4147-A177-3AD203B41FA5}">
                      <a16:colId xmlns:a16="http://schemas.microsoft.com/office/drawing/2014/main" val="3491592335"/>
                    </a:ext>
                  </a:extLst>
                </a:gridCol>
                <a:gridCol w="811673">
                  <a:extLst>
                    <a:ext uri="{9D8B030D-6E8A-4147-A177-3AD203B41FA5}">
                      <a16:colId xmlns:a16="http://schemas.microsoft.com/office/drawing/2014/main" val="4116785354"/>
                    </a:ext>
                  </a:extLst>
                </a:gridCol>
                <a:gridCol w="811673">
                  <a:extLst>
                    <a:ext uri="{9D8B030D-6E8A-4147-A177-3AD203B41FA5}">
                      <a16:colId xmlns:a16="http://schemas.microsoft.com/office/drawing/2014/main" val="4143273775"/>
                    </a:ext>
                  </a:extLst>
                </a:gridCol>
                <a:gridCol w="811673">
                  <a:extLst>
                    <a:ext uri="{9D8B030D-6E8A-4147-A177-3AD203B41FA5}">
                      <a16:colId xmlns:a16="http://schemas.microsoft.com/office/drawing/2014/main" val="781764035"/>
                    </a:ext>
                  </a:extLst>
                </a:gridCol>
              </a:tblGrid>
              <a:tr h="380472">
                <a:tc gridSpan="14">
                  <a:txBody>
                    <a:bodyPr/>
                    <a:lstStyle/>
                    <a:p>
                      <a:pPr algn="ctr" fontAlgn="ctr"/>
                      <a:r>
                        <a:rPr lang="en-US" sz="1800" u="none" strike="noStrike" dirty="0">
                          <a:effectLst/>
                        </a:rPr>
                        <a:t>GMC Canyon Sales Numbers</a:t>
                      </a:r>
                      <a:endParaRPr lang="en-US" sz="1800" b="1" i="0" u="none" strike="noStrike" dirty="0">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100802457"/>
                  </a:ext>
                </a:extLst>
              </a:tr>
              <a:tr h="418519">
                <a:tc gridSpan="14">
                  <a:txBody>
                    <a:bodyPr/>
                    <a:lstStyle/>
                    <a:p>
                      <a:pPr algn="ctr" fontAlgn="ctr"/>
                      <a:r>
                        <a:rPr lang="en-US" sz="1800" u="none" strike="noStrike">
                          <a:effectLst/>
                        </a:rPr>
                        <a:t>Sales Results - USA - Canyon</a:t>
                      </a:r>
                      <a:endParaRPr lang="en-US" sz="1800" b="1" i="0" u="none" strike="noStrike">
                        <a:solidFill>
                          <a:srgbClr val="444444"/>
                        </a:solidFill>
                        <a:effectLst/>
                        <a:latin typeface="Arial" panose="020B0604020202020204" pitchFamily="34" charset="0"/>
                      </a:endParaRPr>
                    </a:p>
                  </a:txBody>
                  <a:tcPr marL="121751" marR="121751" marT="60875" marB="60875" anchor="ct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211044058"/>
                  </a:ext>
                </a:extLst>
              </a:tr>
              <a:tr h="266330">
                <a:tc>
                  <a:txBody>
                    <a:bodyPr/>
                    <a:lstStyle/>
                    <a:p>
                      <a:pPr algn="ctr" fontAlgn="ctr"/>
                      <a:r>
                        <a:rPr lang="en-US" sz="1800" u="none" strike="noStrike">
                          <a:effectLst/>
                        </a:rPr>
                        <a:t>Year</a:t>
                      </a:r>
                      <a:endParaRPr lang="en-US" sz="1800" b="1" i="0" u="none" strike="noStrike">
                        <a:solidFill>
                          <a:srgbClr val="3D3D3D"/>
                        </a:solidFill>
                        <a:effectLst/>
                        <a:latin typeface="Inherit"/>
                      </a:endParaRPr>
                    </a:p>
                  </a:txBody>
                  <a:tcPr marL="12682" marR="12682" marT="12682" marB="0" anchor="ctr"/>
                </a:tc>
                <a:tc>
                  <a:txBody>
                    <a:bodyPr/>
                    <a:lstStyle/>
                    <a:p>
                      <a:pPr algn="ctr" fontAlgn="ctr"/>
                      <a:r>
                        <a:rPr lang="en-US" sz="1800" u="none" strike="noStrike">
                          <a:effectLst/>
                        </a:rPr>
                        <a:t>Jan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Feb</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Apr</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May</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Jun</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Jul</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dirty="0">
                          <a:effectLst/>
                        </a:rPr>
                        <a:t>Aug</a:t>
                      </a:r>
                      <a:endParaRPr lang="en-US" sz="1800" b="1" i="0" u="none" strike="noStrike" dirty="0">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Sep</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Oct</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Nov</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Dec</a:t>
                      </a:r>
                      <a:endParaRPr lang="en-US" sz="1800" b="1" i="0" u="none" strike="noStrike">
                        <a:solidFill>
                          <a:srgbClr val="3D3D3D"/>
                        </a:solidFill>
                        <a:effectLst/>
                        <a:latin typeface="Arial" panose="020B0604020202020204" pitchFamily="34" charset="0"/>
                      </a:endParaRPr>
                    </a:p>
                  </a:txBody>
                  <a:tcPr marL="12682" marR="12682" marT="12682" marB="0" anchor="ctr"/>
                </a:tc>
                <a:tc>
                  <a:txBody>
                    <a:bodyPr/>
                    <a:lstStyle/>
                    <a:p>
                      <a:pPr algn="ctr" fontAlgn="ctr"/>
                      <a:r>
                        <a:rPr lang="en-US" sz="1800" u="none" strike="noStrike">
                          <a:effectLst/>
                        </a:rPr>
                        <a:t>Total</a:t>
                      </a:r>
                      <a:endParaRPr lang="en-US" sz="1800" b="1" i="0" u="none" strike="noStrike">
                        <a:solidFill>
                          <a:srgbClr val="3D3D3D"/>
                        </a:solidFill>
                        <a:effectLst/>
                        <a:latin typeface="Inherit"/>
                      </a:endParaRPr>
                    </a:p>
                  </a:txBody>
                  <a:tcPr marL="12682" marR="12682" marT="12682" marB="0" anchor="ctr"/>
                </a:tc>
                <a:extLst>
                  <a:ext uri="{0D108BD9-81ED-4DB2-BD59-A6C34878D82A}">
                    <a16:rowId xmlns:a16="http://schemas.microsoft.com/office/drawing/2014/main" val="3404599589"/>
                  </a:ext>
                </a:extLst>
              </a:tr>
              <a:tr h="253648">
                <a:tc>
                  <a:txBody>
                    <a:bodyPr/>
                    <a:lstStyle/>
                    <a:p>
                      <a:pPr algn="r" fontAlgn="t"/>
                      <a:r>
                        <a:rPr lang="en-US" sz="1800" u="none" strike="noStrike">
                          <a:effectLst/>
                        </a:rPr>
                        <a:t>2019</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l" fontAlgn="t"/>
                      <a:r>
                        <a:rPr lang="en-US" sz="1800" u="none" strike="noStrike">
                          <a:effectLst/>
                        </a:rPr>
                        <a:t> </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6,954</a:t>
                      </a:r>
                      <a:endParaRPr lang="en-US" sz="1800" b="1" i="0" u="none" strike="noStrike">
                        <a:solidFill>
                          <a:srgbClr val="3D3D3D"/>
                        </a:solidFill>
                        <a:effectLst/>
                        <a:latin typeface="Inherit"/>
                      </a:endParaRPr>
                    </a:p>
                  </a:txBody>
                  <a:tcPr marL="12682" marR="12682" marT="12682" marB="0"/>
                </a:tc>
                <a:extLst>
                  <a:ext uri="{0D108BD9-81ED-4DB2-BD59-A6C34878D82A}">
                    <a16:rowId xmlns:a16="http://schemas.microsoft.com/office/drawing/2014/main" val="3207263272"/>
                  </a:ext>
                </a:extLst>
              </a:tr>
              <a:tr h="253648">
                <a:tc>
                  <a:txBody>
                    <a:bodyPr/>
                    <a:lstStyle/>
                    <a:p>
                      <a:pPr algn="r" fontAlgn="t"/>
                      <a:r>
                        <a:rPr lang="en-US" sz="1800" u="none" strike="noStrike">
                          <a:effectLst/>
                        </a:rPr>
                        <a:t>2018</a:t>
                      </a:r>
                      <a:endParaRPr lang="en-US" sz="1800" b="1" i="0" u="none" strike="noStrike">
                        <a:solidFill>
                          <a:srgbClr val="3D3D3D"/>
                        </a:solidFill>
                        <a:effectLst/>
                        <a:latin typeface="Inherit"/>
                      </a:endParaRPr>
                    </a:p>
                  </a:txBody>
                  <a:tcPr marL="12682" marR="12682" marT="12682" marB="0"/>
                </a:tc>
                <a:tc>
                  <a:txBody>
                    <a:bodyPr/>
                    <a:lstStyle/>
                    <a:p>
                      <a:pPr algn="r" fontAlgn="t"/>
                      <a:r>
                        <a:rPr lang="en-US" sz="1800" u="none" strike="noStrike">
                          <a:effectLst/>
                        </a:rPr>
                        <a:t>2,171</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2,319</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2,723</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3,212</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dirty="0">
                          <a:effectLst/>
                        </a:rPr>
                        <a:t>3,211</a:t>
                      </a:r>
                      <a:endParaRPr lang="en-US" sz="1800" b="0" i="0" u="none" strike="noStrike" dirty="0">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2,808</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u="none" strike="noStrike">
                          <a:effectLst/>
                        </a:rPr>
                        <a:t>2,740</a:t>
                      </a:r>
                      <a:endParaRPr lang="en-US" sz="1800" b="0" i="0" u="none" strike="noStrike">
                        <a:solidFill>
                          <a:srgbClr val="3D3D3D"/>
                        </a:solidFill>
                        <a:effectLst/>
                        <a:latin typeface="Arial" panose="020B0604020202020204" pitchFamily="34" charset="0"/>
                      </a:endParaRPr>
                    </a:p>
                  </a:txBody>
                  <a:tcPr marL="12682" marR="12682" marT="12682" marB="0"/>
                </a:tc>
                <a:tc>
                  <a:txBody>
                    <a:bodyPr/>
                    <a:lstStyle/>
                    <a:p>
                      <a:pPr algn="r" fontAlgn="t"/>
                      <a:r>
                        <a:rPr lang="en-US" sz="1800" b="1" u="none" strike="noStrike" dirty="0">
                          <a:effectLst/>
                        </a:rPr>
                        <a:t>33,492</a:t>
                      </a:r>
                      <a:endParaRPr lang="en-US" sz="1800" b="1" i="0" u="none" strike="noStrike" dirty="0">
                        <a:solidFill>
                          <a:srgbClr val="3D3D3D"/>
                        </a:solidFill>
                        <a:effectLst/>
                        <a:latin typeface="Inherit"/>
                      </a:endParaRPr>
                    </a:p>
                  </a:txBody>
                  <a:tcPr marL="12682" marR="12682" marT="12682" marB="0"/>
                </a:tc>
                <a:extLst>
                  <a:ext uri="{0D108BD9-81ED-4DB2-BD59-A6C34878D82A}">
                    <a16:rowId xmlns:a16="http://schemas.microsoft.com/office/drawing/2014/main" val="3024367644"/>
                  </a:ext>
                </a:extLst>
              </a:tr>
            </a:tbl>
          </a:graphicData>
        </a:graphic>
      </p:graphicFrame>
      <p:sp>
        <p:nvSpPr>
          <p:cNvPr id="13" name="TextBox 12">
            <a:extLst>
              <a:ext uri="{FF2B5EF4-FFF2-40B4-BE49-F238E27FC236}">
                <a16:creationId xmlns:a16="http://schemas.microsoft.com/office/drawing/2014/main" id="{DDAC687D-0373-4406-AA42-076E7067FD36}"/>
              </a:ext>
            </a:extLst>
          </p:cNvPr>
          <p:cNvSpPr txBox="1"/>
          <p:nvPr/>
        </p:nvSpPr>
        <p:spPr>
          <a:xfrm>
            <a:off x="5074981" y="3254071"/>
            <a:ext cx="2037737" cy="769441"/>
          </a:xfrm>
          <a:prstGeom prst="rect">
            <a:avLst/>
          </a:prstGeom>
          <a:noFill/>
        </p:spPr>
        <p:txBody>
          <a:bodyPr wrap="none" rtlCol="0">
            <a:spAutoFit/>
          </a:bodyPr>
          <a:lstStyle/>
          <a:p>
            <a:r>
              <a:rPr lang="en-US" sz="4400" dirty="0"/>
              <a:t>$38,095</a:t>
            </a:r>
          </a:p>
        </p:txBody>
      </p:sp>
      <p:sp>
        <p:nvSpPr>
          <p:cNvPr id="14" name="TextBox 13">
            <a:extLst>
              <a:ext uri="{FF2B5EF4-FFF2-40B4-BE49-F238E27FC236}">
                <a16:creationId xmlns:a16="http://schemas.microsoft.com/office/drawing/2014/main" id="{487B0E87-2850-42DD-A9FF-A4B562A3F509}"/>
              </a:ext>
            </a:extLst>
          </p:cNvPr>
          <p:cNvSpPr txBox="1"/>
          <p:nvPr/>
        </p:nvSpPr>
        <p:spPr>
          <a:xfrm>
            <a:off x="4971349" y="5585066"/>
            <a:ext cx="2037737" cy="769441"/>
          </a:xfrm>
          <a:prstGeom prst="rect">
            <a:avLst/>
          </a:prstGeom>
          <a:noFill/>
        </p:spPr>
        <p:txBody>
          <a:bodyPr wrap="none" rtlCol="0">
            <a:spAutoFit/>
          </a:bodyPr>
          <a:lstStyle/>
          <a:p>
            <a:r>
              <a:rPr lang="en-US" sz="4400" dirty="0"/>
              <a:t>$40,395</a:t>
            </a:r>
          </a:p>
        </p:txBody>
      </p:sp>
      <p:sp>
        <p:nvSpPr>
          <p:cNvPr id="15" name="TextBox 14">
            <a:extLst>
              <a:ext uri="{FF2B5EF4-FFF2-40B4-BE49-F238E27FC236}">
                <a16:creationId xmlns:a16="http://schemas.microsoft.com/office/drawing/2014/main" id="{B0AEBEB4-3E69-445C-A213-7474C7C845F9}"/>
              </a:ext>
            </a:extLst>
          </p:cNvPr>
          <p:cNvSpPr txBox="1"/>
          <p:nvPr/>
        </p:nvSpPr>
        <p:spPr>
          <a:xfrm>
            <a:off x="7217115" y="5908269"/>
            <a:ext cx="1563248" cy="769441"/>
          </a:xfrm>
          <a:prstGeom prst="rect">
            <a:avLst/>
          </a:prstGeom>
          <a:noFill/>
        </p:spPr>
        <p:txBody>
          <a:bodyPr wrap="none" rtlCol="0">
            <a:spAutoFit/>
          </a:bodyPr>
          <a:lstStyle/>
          <a:p>
            <a:r>
              <a:rPr lang="en-US" sz="4400" dirty="0"/>
              <a:t>+ ~6%</a:t>
            </a:r>
          </a:p>
        </p:txBody>
      </p:sp>
    </p:spTree>
    <p:extLst>
      <p:ext uri="{BB962C8B-B14F-4D97-AF65-F5344CB8AC3E}">
        <p14:creationId xmlns:p14="http://schemas.microsoft.com/office/powerpoint/2010/main" val="32446029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9D137-DB3F-41E7-85DA-4557A59D53D4}"/>
              </a:ext>
            </a:extLst>
          </p:cNvPr>
          <p:cNvSpPr>
            <a:spLocks noGrp="1"/>
          </p:cNvSpPr>
          <p:nvPr>
            <p:ph type="title"/>
          </p:nvPr>
        </p:nvSpPr>
        <p:spPr/>
        <p:txBody>
          <a:bodyPr/>
          <a:lstStyle/>
          <a:p>
            <a:r>
              <a:rPr lang="en-US" dirty="0"/>
              <a:t>Beginning to Highly Commoditized	</a:t>
            </a:r>
          </a:p>
        </p:txBody>
      </p:sp>
      <p:sp>
        <p:nvSpPr>
          <p:cNvPr id="6" name="Rectangle 5">
            <a:extLst>
              <a:ext uri="{FF2B5EF4-FFF2-40B4-BE49-F238E27FC236}">
                <a16:creationId xmlns:a16="http://schemas.microsoft.com/office/drawing/2014/main" id="{259DF716-E664-4CB1-A84D-49CAD246A5B4}"/>
              </a:ext>
            </a:extLst>
          </p:cNvPr>
          <p:cNvSpPr/>
          <p:nvPr/>
        </p:nvSpPr>
        <p:spPr>
          <a:xfrm>
            <a:off x="3515802" y="2997844"/>
            <a:ext cx="5160396" cy="1200329"/>
          </a:xfrm>
          <a:prstGeom prst="rect">
            <a:avLst/>
          </a:prstGeom>
        </p:spPr>
        <p:txBody>
          <a:bodyPr wrap="square">
            <a:spAutoFit/>
          </a:bodyPr>
          <a:lstStyle/>
          <a:p>
            <a:r>
              <a:rPr lang="en-US" sz="7200" dirty="0"/>
              <a:t>1885 to 2015</a:t>
            </a:r>
          </a:p>
        </p:txBody>
      </p:sp>
    </p:spTree>
    <p:extLst>
      <p:ext uri="{BB962C8B-B14F-4D97-AF65-F5344CB8AC3E}">
        <p14:creationId xmlns:p14="http://schemas.microsoft.com/office/powerpoint/2010/main" val="9831696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7" name="Straight Connector 136">
            <a:extLst>
              <a:ext uri="{FF2B5EF4-FFF2-40B4-BE49-F238E27FC236}">
                <a16:creationId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1ED46-4B11-47F6-8023-1E4C7053BC32}"/>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Software Systems – The Beginning</a:t>
            </a:r>
          </a:p>
        </p:txBody>
      </p:sp>
      <p:pic>
        <p:nvPicPr>
          <p:cNvPr id="1026" name="Picture 2" descr="Dell PowerEdge 2400 Server 2x Intel PIII 533MHz, 18.2GB HDD, 4x 512MB RAM">
            <a:extLst>
              <a:ext uri="{FF2B5EF4-FFF2-40B4-BE49-F238E27FC236}">
                <a16:creationId xmlns:a16="http://schemas.microsoft.com/office/drawing/2014/main" id="{FEFAB7AA-5C80-46A3-BC14-9C5DB4CC2C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78867" y="307731"/>
            <a:ext cx="2938263" cy="3997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10.newegg.com/ProductImageCompressAll1280/AA65_1_201707111083214831.jpg">
            <a:extLst>
              <a:ext uri="{FF2B5EF4-FFF2-40B4-BE49-F238E27FC236}">
                <a16:creationId xmlns:a16="http://schemas.microsoft.com/office/drawing/2014/main" id="{EF3CF5E4-190A-4AF6-846E-7263A804274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78910" y="307731"/>
            <a:ext cx="5330182"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141" name="Straight Connector 140">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5377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7" name="Straight Connector 136">
            <a:extLst>
              <a:ext uri="{FF2B5EF4-FFF2-40B4-BE49-F238E27FC236}">
                <a16:creationId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91ED46-4B11-47F6-8023-1E4C7053BC32}"/>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dirty="0">
                <a:solidFill>
                  <a:srgbClr val="FFFFFF"/>
                </a:solidFill>
              </a:rPr>
              <a:t>Mass Production</a:t>
            </a:r>
          </a:p>
        </p:txBody>
      </p:sp>
      <p:cxnSp>
        <p:nvCxnSpPr>
          <p:cNvPr id="141" name="Straight Connector 140">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Picture 4" descr="https://images10.newegg.com/ProductImageCompressAll1280/AA65_1_201707111083214831.jpg">
            <a:extLst>
              <a:ext uri="{FF2B5EF4-FFF2-40B4-BE49-F238E27FC236}">
                <a16:creationId xmlns:a16="http://schemas.microsoft.com/office/drawing/2014/main" id="{9CEE40F6-8BCB-48EF-9338-7D2718B080A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1807" y="696475"/>
            <a:ext cx="4293528" cy="322014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D9DD86F5-5EF8-4842-9E54-C2F28090DDE4}"/>
              </a:ext>
            </a:extLst>
          </p:cNvPr>
          <p:cNvGrpSpPr/>
          <p:nvPr/>
        </p:nvGrpSpPr>
        <p:grpSpPr>
          <a:xfrm>
            <a:off x="7069955" y="472384"/>
            <a:ext cx="4405182" cy="3757242"/>
            <a:chOff x="5710282" y="1550379"/>
            <a:chExt cx="4405182" cy="3757242"/>
          </a:xfrm>
        </p:grpSpPr>
        <p:pic>
          <p:nvPicPr>
            <p:cNvPr id="10" name="Picture 9" descr="https://images10.newegg.com/ProductImageCompressAll1280/AA65_1_201707111083214831.jpg">
              <a:extLst>
                <a:ext uri="{FF2B5EF4-FFF2-40B4-BE49-F238E27FC236}">
                  <a16:creationId xmlns:a16="http://schemas.microsoft.com/office/drawing/2014/main" id="{36C42CDE-616A-482E-A770-21ED5CFAEFD6}"/>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7672929" y="1550379"/>
              <a:ext cx="2202591" cy="16519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images10.newegg.com/ProductImageCompressAll1280/AA65_1_201707111083214831.jpg">
              <a:extLst>
                <a:ext uri="{FF2B5EF4-FFF2-40B4-BE49-F238E27FC236}">
                  <a16:creationId xmlns:a16="http://schemas.microsoft.com/office/drawing/2014/main" id="{91941112-30FF-4155-9C01-BED1A14BD0BB}"/>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5710282" y="2516639"/>
              <a:ext cx="2202591" cy="16519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https://images10.newegg.com/ProductImageCompressAll1280/AA65_1_201707111083214831.jpg">
              <a:extLst>
                <a:ext uri="{FF2B5EF4-FFF2-40B4-BE49-F238E27FC236}">
                  <a16:creationId xmlns:a16="http://schemas.microsoft.com/office/drawing/2014/main" id="{6A8DEFA4-B2AC-4E51-9208-CBCA80FC831C}"/>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tretch>
              <a:fillRect/>
            </a:stretch>
          </p:blipFill>
          <p:spPr bwMode="auto">
            <a:xfrm>
              <a:off x="7912873" y="3655677"/>
              <a:ext cx="2202591" cy="165194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339443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6E91DE-AC8E-4CAC-8660-1DF8371B3645}"/>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rPr>
              <a:t>Service Oriented Architectures</a:t>
            </a:r>
          </a:p>
        </p:txBody>
      </p:sp>
      <p:pic>
        <p:nvPicPr>
          <p:cNvPr id="2050" name="Picture 2" descr="https://cdn-images-1.medium.com/max/1800/1*IiyPCOKiGOf65UmGedPrlw.png">
            <a:extLst>
              <a:ext uri="{FF2B5EF4-FFF2-40B4-BE49-F238E27FC236}">
                <a16:creationId xmlns:a16="http://schemas.microsoft.com/office/drawing/2014/main" id="{F73FEEE7-83F5-415C-A4B9-0AF8015C61A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070813" y="307731"/>
            <a:ext cx="7995274" cy="3997637"/>
          </a:xfrm>
          <a:prstGeom prst="rect">
            <a:avLst/>
          </a:prstGeom>
          <a:noFill/>
          <a:extLst>
            <a:ext uri="{909E8E84-426E-40DD-AFC4-6F175D3DCCD1}">
              <a14:hiddenFill xmlns:a14="http://schemas.microsoft.com/office/drawing/2010/main">
                <a:solidFill>
                  <a:srgbClr val="FFFFFF"/>
                </a:solidFill>
              </a14:hiddenFill>
            </a:ext>
          </a:extLst>
        </p:spPr>
      </p:pic>
      <p:cxnSp>
        <p:nvCxnSpPr>
          <p:cNvPr id="73" name="Straight Connector 72">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0150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80D01-FA44-4770-A2BD-4E2390FC51E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FB245B-0B14-47E4-A0DB-27EEDF60C2E5}"/>
              </a:ext>
            </a:extLst>
          </p:cNvPr>
          <p:cNvSpPr>
            <a:spLocks noGrp="1"/>
          </p:cNvSpPr>
          <p:nvPr>
            <p:ph idx="1"/>
          </p:nvPr>
        </p:nvSpPr>
        <p:spPr/>
        <p:txBody>
          <a:bodyPr/>
          <a:lstStyle/>
          <a:p>
            <a:endParaRPr lang="en-US"/>
          </a:p>
        </p:txBody>
      </p:sp>
      <p:pic>
        <p:nvPicPr>
          <p:cNvPr id="3074" name="Picture 2" descr="Image result for twitter microservices diagram">
            <a:extLst>
              <a:ext uri="{FF2B5EF4-FFF2-40B4-BE49-F238E27FC236}">
                <a16:creationId xmlns:a16="http://schemas.microsoft.com/office/drawing/2014/main" id="{DEAC0CB2-F474-4CE0-A1DF-E33F125C3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76096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7045E-E6DD-4F32-9FEF-1F314D22BB93}"/>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02FE5B1C-EEC0-4711-94A4-4A6EE955A2FA}"/>
              </a:ext>
            </a:extLst>
          </p:cNvPr>
          <p:cNvSpPr>
            <a:spLocks noGrp="1"/>
          </p:cNvSpPr>
          <p:nvPr>
            <p:ph idx="1"/>
          </p:nvPr>
        </p:nvSpPr>
        <p:spPr/>
        <p:txBody>
          <a:bodyPr/>
          <a:lstStyle/>
          <a:p>
            <a:r>
              <a:rPr lang="en-US" dirty="0"/>
              <a:t>Who We Are</a:t>
            </a:r>
          </a:p>
          <a:p>
            <a:r>
              <a:rPr lang="en-US" dirty="0"/>
              <a:t>Cars and Servers – 15 minutes</a:t>
            </a:r>
          </a:p>
          <a:p>
            <a:r>
              <a:rPr lang="en-US" dirty="0"/>
              <a:t>Common components of AWS Serverless – 15 minutes</a:t>
            </a:r>
          </a:p>
          <a:p>
            <a:r>
              <a:rPr lang="en-US" dirty="0"/>
              <a:t>Workflow example – 15 minutes</a:t>
            </a:r>
          </a:p>
          <a:p>
            <a:r>
              <a:rPr lang="en-US" dirty="0"/>
              <a:t>Q&amp;A – 10 minutes</a:t>
            </a:r>
          </a:p>
        </p:txBody>
      </p:sp>
    </p:spTree>
    <p:extLst>
      <p:ext uri="{BB962C8B-B14F-4D97-AF65-F5344CB8AC3E}">
        <p14:creationId xmlns:p14="http://schemas.microsoft.com/office/powerpoint/2010/main" val="30452350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E9E4A-B235-476B-BA25-1DE38A8F6D1C}"/>
              </a:ext>
            </a:extLst>
          </p:cNvPr>
          <p:cNvSpPr>
            <a:spLocks noGrp="1"/>
          </p:cNvSpPr>
          <p:nvPr>
            <p:ph type="title"/>
          </p:nvPr>
        </p:nvSpPr>
        <p:spPr>
          <a:xfrm>
            <a:off x="838200" y="963877"/>
            <a:ext cx="3494362" cy="4930246"/>
          </a:xfrm>
        </p:spPr>
        <p:txBody>
          <a:bodyPr>
            <a:normAutofit/>
          </a:bodyPr>
          <a:lstStyle/>
          <a:p>
            <a:pPr algn="r"/>
            <a:r>
              <a:rPr lang="en-US">
                <a:solidFill>
                  <a:schemeClr val="accent1"/>
                </a:solidFill>
              </a:rPr>
              <a:t>Serverless</a:t>
            </a:r>
          </a:p>
        </p:txBody>
      </p:sp>
      <p:sp>
        <p:nvSpPr>
          <p:cNvPr id="42" name="Content Placeholder 2">
            <a:extLst>
              <a:ext uri="{FF2B5EF4-FFF2-40B4-BE49-F238E27FC236}">
                <a16:creationId xmlns:a16="http://schemas.microsoft.com/office/drawing/2014/main" id="{02A7CC71-5816-4FAB-BB5D-188C4C8B490B}"/>
              </a:ext>
            </a:extLst>
          </p:cNvPr>
          <p:cNvSpPr>
            <a:spLocks noGrp="1"/>
          </p:cNvSpPr>
          <p:nvPr>
            <p:ph idx="1"/>
          </p:nvPr>
        </p:nvSpPr>
        <p:spPr>
          <a:xfrm>
            <a:off x="4976031" y="963877"/>
            <a:ext cx="6377769" cy="4930246"/>
          </a:xfrm>
        </p:spPr>
        <p:txBody>
          <a:bodyPr anchor="ctr">
            <a:normAutofit/>
          </a:bodyPr>
          <a:lstStyle/>
          <a:p>
            <a:pPr marL="0" indent="0">
              <a:buNone/>
            </a:pPr>
            <a:r>
              <a:rPr lang="en-US" sz="2400" dirty="0"/>
              <a:t>The Service Oriented Architecture (SOA) has evolved to allow significant amounts of the traditional application code to be delegated to easily consumed managed services.</a:t>
            </a:r>
          </a:p>
          <a:p>
            <a:pPr marL="0" indent="0">
              <a:buNone/>
            </a:pPr>
            <a:endParaRPr lang="en-US" sz="2400" dirty="0"/>
          </a:p>
          <a:p>
            <a:pPr marL="0" indent="0">
              <a:buNone/>
            </a:pPr>
            <a:r>
              <a:rPr lang="en-US" sz="2400" dirty="0"/>
              <a:t>As the auto manufacturer now spends little on R&amp;D for common components like shocks, brakes, frame designs, etc., Serverless allows system architects to leverage well designed and managed </a:t>
            </a:r>
            <a:r>
              <a:rPr lang="en-US" sz="2400" dirty="0" err="1"/>
              <a:t>dbs</a:t>
            </a:r>
            <a:r>
              <a:rPr lang="en-US" sz="2400" dirty="0"/>
              <a:t>, </a:t>
            </a:r>
            <a:r>
              <a:rPr lang="en-US" sz="2400" dirty="0" err="1"/>
              <a:t>api</a:t>
            </a:r>
            <a:r>
              <a:rPr lang="en-US" sz="2400" dirty="0"/>
              <a:t> endpoint services, worker processes, etc., reducing R&amp;D and increasing TTM while reducing TCO.</a:t>
            </a:r>
          </a:p>
        </p:txBody>
      </p:sp>
    </p:spTree>
    <p:extLst>
      <p:ext uri="{BB962C8B-B14F-4D97-AF65-F5344CB8AC3E}">
        <p14:creationId xmlns:p14="http://schemas.microsoft.com/office/powerpoint/2010/main" val="32809706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C274A3A-50E7-4D19-9501-0C834EA1E1D6}"/>
              </a:ext>
            </a:extLst>
          </p:cNvPr>
          <p:cNvPicPr>
            <a:picLocks noGrp="1" noChangeAspect="1"/>
          </p:cNvPicPr>
          <p:nvPr>
            <p:ph idx="1"/>
          </p:nvPr>
        </p:nvPicPr>
        <p:blipFill>
          <a:blip r:embed="rId3"/>
          <a:stretch>
            <a:fillRect/>
          </a:stretch>
        </p:blipFill>
        <p:spPr>
          <a:xfrm>
            <a:off x="-819677" y="27911"/>
            <a:ext cx="13592817" cy="6801772"/>
          </a:xfrm>
          <a:prstGeom prst="rect">
            <a:avLst/>
          </a:prstGeom>
        </p:spPr>
      </p:pic>
    </p:spTree>
    <p:extLst>
      <p:ext uri="{BB962C8B-B14F-4D97-AF65-F5344CB8AC3E}">
        <p14:creationId xmlns:p14="http://schemas.microsoft.com/office/powerpoint/2010/main" val="19977220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2CBED1-5A11-4599-87ED-93772F00ABE8}"/>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Lambda</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4">
            <a:extLst>
              <a:ext uri="{FF2B5EF4-FFF2-40B4-BE49-F238E27FC236}">
                <a16:creationId xmlns:a16="http://schemas.microsoft.com/office/drawing/2014/main" id="{E2DAEC15-20F6-3647-8A23-EC2BA0B080D7}"/>
              </a:ext>
            </a:extLst>
          </p:cNvPr>
          <p:cNvPicPr>
            <a:picLocks noGrp="1" noChangeAspect="1"/>
          </p:cNvPicPr>
          <p:nvPr>
            <p:ph idx="1"/>
          </p:nvPr>
        </p:nvPicPr>
        <p:blipFill>
          <a:blip r:embed="rId3">
            <a:extLst>
              <a:ext uri="{96DAC541-7B7A-43D3-8B79-37D633B846F1}">
                <asvg:svgBlip xmlns="" xmlns:asvg="http://schemas.microsoft.com/office/drawing/2016/SVG/main" r:embed="rId4"/>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6946133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464866" y="329574"/>
            <a:ext cx="5181018" cy="5999982"/>
          </a:xfrm>
        </p:spPr>
        <p:txBody>
          <a:bodyPr/>
          <a:lstStyle/>
          <a:p>
            <a:pPr marL="0" indent="0">
              <a:buNone/>
            </a:pPr>
            <a:r>
              <a:rPr lang="en-US" dirty="0">
                <a:solidFill>
                  <a:schemeClr val="bg1"/>
                </a:solidFill>
              </a:rPr>
              <a:t>Compute layer, helps with business-specific rules</a:t>
            </a:r>
          </a:p>
          <a:p>
            <a:pPr marL="0" indent="0">
              <a:buNone/>
            </a:pPr>
            <a:r>
              <a:rPr lang="en-US" dirty="0" smtClean="0">
                <a:solidFill>
                  <a:schemeClr val="bg1"/>
                </a:solidFill>
              </a:rPr>
              <a:t>Commoditize your </a:t>
            </a:r>
            <a:r>
              <a:rPr lang="en-US" dirty="0">
                <a:solidFill>
                  <a:schemeClr val="bg1"/>
                </a:solidFill>
              </a:rPr>
              <a:t>programming </a:t>
            </a:r>
          </a:p>
          <a:p>
            <a:pPr marL="0" indent="0">
              <a:buNone/>
            </a:pPr>
            <a:r>
              <a:rPr lang="en-US" dirty="0">
                <a:solidFill>
                  <a:schemeClr val="bg1"/>
                </a:solidFill>
              </a:rPr>
              <a:t>One stop shop for mobile, 3</a:t>
            </a:r>
            <a:r>
              <a:rPr lang="en-US" baseline="30000" dirty="0">
                <a:solidFill>
                  <a:schemeClr val="bg1"/>
                </a:solidFill>
              </a:rPr>
              <a:t>rd</a:t>
            </a:r>
            <a:r>
              <a:rPr lang="en-US" dirty="0">
                <a:solidFill>
                  <a:schemeClr val="bg1"/>
                </a:solidFill>
              </a:rPr>
              <a:t> party, web, </a:t>
            </a:r>
            <a:r>
              <a:rPr lang="en-US" dirty="0" err="1">
                <a:solidFill>
                  <a:schemeClr val="bg1"/>
                </a:solidFill>
              </a:rPr>
              <a:t>IoT</a:t>
            </a:r>
            <a:endParaRPr lang="en-US" dirty="0">
              <a:solidFill>
                <a:schemeClr val="bg1"/>
              </a:solidFill>
            </a:endParaRPr>
          </a:p>
          <a:p>
            <a:pPr marL="0" indent="0">
              <a:buNone/>
            </a:pPr>
            <a:r>
              <a:rPr lang="en-US" dirty="0">
                <a:solidFill>
                  <a:schemeClr val="bg1"/>
                </a:solidFill>
              </a:rPr>
              <a:t>Security via IAM or in logic</a:t>
            </a:r>
          </a:p>
          <a:p>
            <a:pPr marL="0" indent="0">
              <a:buNone/>
            </a:pPr>
            <a:r>
              <a:rPr lang="en-US" dirty="0">
                <a:solidFill>
                  <a:schemeClr val="bg1"/>
                </a:solidFill>
              </a:rPr>
              <a:t>Triggered by events or scheduled via </a:t>
            </a:r>
            <a:r>
              <a:rPr lang="en-US" dirty="0" err="1" smtClean="0">
                <a:solidFill>
                  <a:schemeClr val="bg1"/>
                </a:solidFill>
              </a:rPr>
              <a:t>CloudWatch</a:t>
            </a:r>
            <a:endParaRPr lang="en-US" dirty="0" smtClean="0">
              <a:solidFill>
                <a:schemeClr val="bg1"/>
              </a:solidFill>
            </a:endParaRPr>
          </a:p>
          <a:p>
            <a:pPr marL="0" indent="0">
              <a:buNone/>
            </a:pPr>
            <a:r>
              <a:rPr lang="en-US" dirty="0" smtClean="0">
                <a:solidFill>
                  <a:schemeClr val="bg1"/>
                </a:solidFill>
              </a:rPr>
              <a:t>Behind the scenes: Amazon Linux 2 (EC2); </a:t>
            </a:r>
            <a:r>
              <a:rPr lang="en-US" dirty="0" err="1" smtClean="0">
                <a:solidFill>
                  <a:schemeClr val="bg1"/>
                </a:solidFill>
              </a:rPr>
              <a:t>dotnet</a:t>
            </a:r>
            <a:r>
              <a:rPr lang="en-US" dirty="0" smtClean="0">
                <a:solidFill>
                  <a:schemeClr val="bg1"/>
                </a:solidFill>
              </a:rPr>
              <a:t> uses RHEL</a:t>
            </a:r>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8" name="Picture 7"/>
          <p:cNvPicPr>
            <a:picLocks noChangeAspect="1"/>
          </p:cNvPicPr>
          <p:nvPr/>
        </p:nvPicPr>
        <p:blipFill>
          <a:blip r:embed="rId2"/>
          <a:stretch>
            <a:fillRect/>
          </a:stretch>
        </p:blipFill>
        <p:spPr>
          <a:xfrm>
            <a:off x="180134" y="329574"/>
            <a:ext cx="4421363" cy="4525965"/>
          </a:xfrm>
          <a:prstGeom prst="rect">
            <a:avLst/>
          </a:prstGeom>
        </p:spPr>
      </p:pic>
      <p:sp>
        <p:nvSpPr>
          <p:cNvPr id="7" name="TextBox 6"/>
          <p:cNvSpPr txBox="1"/>
          <p:nvPr/>
        </p:nvSpPr>
        <p:spPr>
          <a:xfrm>
            <a:off x="1464060" y="4798332"/>
            <a:ext cx="2007281" cy="769441"/>
          </a:xfrm>
          <a:prstGeom prst="rect">
            <a:avLst/>
          </a:prstGeom>
          <a:noFill/>
        </p:spPr>
        <p:txBody>
          <a:bodyPr wrap="none" rtlCol="0">
            <a:spAutoFit/>
          </a:bodyPr>
          <a:lstStyle/>
          <a:p>
            <a:r>
              <a:rPr lang="en-US" sz="4400" dirty="0" smtClean="0"/>
              <a:t>Lambda</a:t>
            </a:r>
            <a:endParaRPr lang="en-US" sz="4400" dirty="0"/>
          </a:p>
        </p:txBody>
      </p:sp>
    </p:spTree>
    <p:extLst>
      <p:ext uri="{BB962C8B-B14F-4D97-AF65-F5344CB8AC3E}">
        <p14:creationId xmlns:p14="http://schemas.microsoft.com/office/powerpoint/2010/main" val="19147030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6654AE-5EC9-4E8B-8A8C-12689EF9D81E}"/>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DynamoDB</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7">
            <a:extLst>
              <a:ext uri="{FF2B5EF4-FFF2-40B4-BE49-F238E27FC236}">
                <a16:creationId xmlns:a16="http://schemas.microsoft.com/office/drawing/2014/main" id="{64ACDB4E-B998-9447-845B-246D5827B993}"/>
              </a:ext>
            </a:extLst>
          </p:cNvPr>
          <p:cNvPicPr>
            <a:picLocks noGrp="1" noChangeAspect="1"/>
          </p:cNvPicPr>
          <p:nvPr>
            <p:ph idx="1"/>
          </p:nvPr>
        </p:nvPicPr>
        <p:blipFill>
          <a:blip r:embed="rId2">
            <a:extLst>
              <a:ext uri="{96DAC541-7B7A-43D3-8B79-37D633B846F1}">
                <asvg:svgBlip xmlns=""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41257856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7">
            <a:extLst>
              <a:ext uri="{FF2B5EF4-FFF2-40B4-BE49-F238E27FC236}">
                <a16:creationId xmlns:a16="http://schemas.microsoft.com/office/drawing/2014/main" id="{64ACDB4E-B998-9447-845B-246D5827B993}"/>
              </a:ext>
            </a:extLst>
          </p:cNvPr>
          <p:cNvPicPr>
            <a:picLocks noGrp="1" noChangeAspect="1"/>
          </p:cNvPicPr>
          <p:nvPr>
            <p:ph idx="1"/>
          </p:nvPr>
        </p:nvPicPr>
        <p:blipFill>
          <a:blip r:embed="rId3">
            <a:extLst>
              <a:ext uri="{96DAC541-7B7A-43D3-8B79-37D633B846F1}">
                <asvg:svgBlip xmlns="" xmlns:asvg="http://schemas.microsoft.com/office/drawing/2016/SVG/main" r:embed="rId4"/>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NoSQL </a:t>
            </a:r>
            <a:r>
              <a:rPr lang="en-US" dirty="0" smtClean="0">
                <a:solidFill>
                  <a:schemeClr val="bg1"/>
                </a:solidFill>
              </a:rPr>
              <a:t>database</a:t>
            </a:r>
            <a:r>
              <a:rPr lang="en-US" dirty="0">
                <a:solidFill>
                  <a:schemeClr val="bg1"/>
                </a:solidFill>
              </a:rPr>
              <a:t/>
            </a:r>
            <a:br>
              <a:rPr lang="en-US" dirty="0">
                <a:solidFill>
                  <a:schemeClr val="bg1"/>
                </a:solidFill>
              </a:rPr>
            </a:br>
            <a:r>
              <a:rPr lang="en-US" dirty="0">
                <a:solidFill>
                  <a:schemeClr val="bg1"/>
                </a:solidFill>
              </a:rPr>
              <a:t>Has feature to scale up rapidly (</a:t>
            </a:r>
            <a:r>
              <a:rPr lang="en-US" dirty="0" smtClean="0">
                <a:solidFill>
                  <a:schemeClr val="bg1"/>
                </a:solidFill>
              </a:rPr>
              <a:t>DAX)</a:t>
            </a:r>
          </a:p>
          <a:p>
            <a:pPr marL="0" indent="0">
              <a:buNone/>
            </a:pPr>
            <a:r>
              <a:rPr lang="en-US" dirty="0" smtClean="0">
                <a:solidFill>
                  <a:schemeClr val="bg1"/>
                </a:solidFill>
              </a:rPr>
              <a:t>Use </a:t>
            </a:r>
            <a:r>
              <a:rPr lang="en-US" dirty="0" err="1">
                <a:solidFill>
                  <a:schemeClr val="bg1"/>
                </a:solidFill>
              </a:rPr>
              <a:t>DynamoDB</a:t>
            </a:r>
            <a:r>
              <a:rPr lang="en-US" dirty="0">
                <a:solidFill>
                  <a:schemeClr val="bg1"/>
                </a:solidFill>
              </a:rPr>
              <a:t> Streams to react to DB changes to downstream </a:t>
            </a:r>
            <a:r>
              <a:rPr lang="en-US" dirty="0" smtClean="0">
                <a:solidFill>
                  <a:schemeClr val="bg1"/>
                </a:solidFill>
              </a:rPr>
              <a:t>services</a:t>
            </a:r>
          </a:p>
          <a:p>
            <a:pPr marL="0" indent="0">
              <a:buNone/>
            </a:pPr>
            <a:r>
              <a:rPr lang="en-US" dirty="0" smtClean="0">
                <a:solidFill>
                  <a:schemeClr val="bg1"/>
                </a:solidFill>
              </a:rPr>
              <a:t>Pricing based on usage</a:t>
            </a:r>
          </a:p>
          <a:p>
            <a:pPr marL="0" indent="0">
              <a:buNone/>
            </a:pPr>
            <a:r>
              <a:rPr lang="en-US" dirty="0" smtClean="0">
                <a:solidFill>
                  <a:schemeClr val="bg1"/>
                </a:solidFill>
              </a:rPr>
              <a:t>Check </a:t>
            </a:r>
            <a:r>
              <a:rPr lang="en-US" dirty="0">
                <a:solidFill>
                  <a:schemeClr val="bg1"/>
                </a:solidFill>
              </a:rPr>
              <a:t>out videos of one-table </a:t>
            </a:r>
            <a:r>
              <a:rPr lang="en-US" dirty="0" smtClean="0">
                <a:solidFill>
                  <a:schemeClr val="bg1"/>
                </a:solidFill>
              </a:rPr>
              <a:t>database (link in </a:t>
            </a:r>
            <a:r>
              <a:rPr lang="en-US" dirty="0" err="1" smtClean="0">
                <a:solidFill>
                  <a:schemeClr val="bg1"/>
                </a:solidFill>
              </a:rPr>
              <a:t>github</a:t>
            </a:r>
            <a:r>
              <a:rPr lang="en-US" dirty="0" smtClean="0">
                <a:solidFill>
                  <a:schemeClr val="bg1"/>
                </a:solidFill>
              </a:rPr>
              <a:t>)</a:t>
            </a:r>
          </a:p>
          <a:p>
            <a:endParaRPr lang="en-US" dirty="0">
              <a:solidFill>
                <a:schemeClr val="bg1"/>
              </a:solidFill>
            </a:endParaRPr>
          </a:p>
        </p:txBody>
      </p:sp>
      <p:sp>
        <p:nvSpPr>
          <p:cNvPr id="9" name="TextBox 8"/>
          <p:cNvSpPr txBox="1"/>
          <p:nvPr/>
        </p:nvSpPr>
        <p:spPr>
          <a:xfrm>
            <a:off x="962614" y="4876990"/>
            <a:ext cx="2757486" cy="769441"/>
          </a:xfrm>
          <a:prstGeom prst="rect">
            <a:avLst/>
          </a:prstGeom>
          <a:noFill/>
        </p:spPr>
        <p:txBody>
          <a:bodyPr wrap="none" rtlCol="0">
            <a:spAutoFit/>
          </a:bodyPr>
          <a:lstStyle/>
          <a:p>
            <a:r>
              <a:rPr lang="en-US" sz="4400" dirty="0" err="1" smtClean="0"/>
              <a:t>DynamoDB</a:t>
            </a:r>
            <a:endParaRPr lang="en-US" sz="4400" dirty="0"/>
          </a:p>
        </p:txBody>
      </p:sp>
    </p:spTree>
    <p:extLst>
      <p:ext uri="{BB962C8B-B14F-4D97-AF65-F5344CB8AC3E}">
        <p14:creationId xmlns:p14="http://schemas.microsoft.com/office/powerpoint/2010/main" val="8515787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685C1D-54A2-4C59-9497-8FC1A181863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S3</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0">
            <a:extLst>
              <a:ext uri="{FF2B5EF4-FFF2-40B4-BE49-F238E27FC236}">
                <a16:creationId xmlns:a16="http://schemas.microsoft.com/office/drawing/2014/main" id="{9840D537-EF3D-4A48-98E9-D14A00C06526}"/>
              </a:ext>
            </a:extLst>
          </p:cNvPr>
          <p:cNvPicPr>
            <a:picLocks noGrp="1" noChangeAspect="1"/>
          </p:cNvPicPr>
          <p:nvPr>
            <p:ph idx="1"/>
          </p:nvPr>
        </p:nvPicPr>
        <p:blipFill>
          <a:blip r:embed="rId2">
            <a:extLst>
              <a:ext uri="{96DAC541-7B7A-43D3-8B79-37D633B846F1}">
                <asvg:svgBlip xmlns=""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1814590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40">
            <a:extLst>
              <a:ext uri="{FF2B5EF4-FFF2-40B4-BE49-F238E27FC236}">
                <a16:creationId xmlns:a16="http://schemas.microsoft.com/office/drawing/2014/main" id="{9840D537-EF3D-4A48-98E9-D14A00C06526}"/>
              </a:ext>
            </a:extLst>
          </p:cNvPr>
          <p:cNvPicPr>
            <a:picLocks noGrp="1" noChangeAspect="1"/>
          </p:cNvPicPr>
          <p:nvPr>
            <p:ph idx="1"/>
          </p:nvPr>
        </p:nvPicPr>
        <p:blipFill>
          <a:blip r:embed="rId2">
            <a:extLst>
              <a:ext uri="{96DAC541-7B7A-43D3-8B79-37D633B846F1}">
                <asvg:svgBlip xmlns="" xmlns:asvg="http://schemas.microsoft.com/office/drawing/2016/SVG/main" r:embed="rId3"/>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bg1"/>
                </a:solidFill>
              </a:rPr>
              <a:t>The ultimate storage layer</a:t>
            </a:r>
          </a:p>
          <a:p>
            <a:pPr marL="0" indent="0">
              <a:buNone/>
            </a:pPr>
            <a:r>
              <a:rPr lang="en-US" dirty="0" smtClean="0">
                <a:solidFill>
                  <a:schemeClr val="bg1"/>
                </a:solidFill>
              </a:rPr>
              <a:t>Use as junk folder, database store (Athena/EMR/</a:t>
            </a:r>
            <a:r>
              <a:rPr lang="en-US" dirty="0" err="1" smtClean="0">
                <a:solidFill>
                  <a:schemeClr val="bg1"/>
                </a:solidFill>
              </a:rPr>
              <a:t>RedShift</a:t>
            </a:r>
            <a:r>
              <a:rPr lang="en-US" dirty="0" smtClean="0">
                <a:solidFill>
                  <a:schemeClr val="bg1"/>
                </a:solidFill>
              </a:rPr>
              <a:t>), one-offs temporary storage, regulatory mandated storage (lock files for 7 years)</a:t>
            </a:r>
          </a:p>
          <a:p>
            <a:pPr marL="0" indent="0">
              <a:buNone/>
            </a:pPr>
            <a:r>
              <a:rPr lang="en-US" dirty="0" smtClean="0">
                <a:solidFill>
                  <a:schemeClr val="bg1"/>
                </a:solidFill>
              </a:rPr>
              <a:t>99.999999999% durability (31.56 </a:t>
            </a:r>
            <a:r>
              <a:rPr lang="en-US" dirty="0" err="1" smtClean="0">
                <a:solidFill>
                  <a:schemeClr val="bg1"/>
                </a:solidFill>
              </a:rPr>
              <a:t>ms</a:t>
            </a:r>
            <a:r>
              <a:rPr lang="en-US" dirty="0" smtClean="0">
                <a:solidFill>
                  <a:schemeClr val="bg1"/>
                </a:solidFill>
              </a:rPr>
              <a:t> downtime!)</a:t>
            </a:r>
          </a:p>
          <a:p>
            <a:pPr marL="0" indent="0">
              <a:buNone/>
            </a:pPr>
            <a:r>
              <a:rPr lang="en-US" dirty="0" smtClean="0">
                <a:solidFill>
                  <a:schemeClr val="bg1"/>
                </a:solidFill>
              </a:rPr>
              <a:t>Pricing based on data-out and storage</a:t>
            </a:r>
          </a:p>
          <a:p>
            <a:pPr marL="0" indent="0">
              <a:buNone/>
            </a:pPr>
            <a:r>
              <a:rPr lang="en-US" dirty="0" smtClean="0">
                <a:solidFill>
                  <a:schemeClr val="bg1"/>
                </a:solidFill>
              </a:rPr>
              <a:t>Redundancy built-in</a:t>
            </a:r>
          </a:p>
          <a:p>
            <a:pPr marL="0" indent="0">
              <a:buNone/>
            </a:pPr>
            <a:r>
              <a:rPr lang="en-US" dirty="0" smtClean="0">
                <a:solidFill>
                  <a:schemeClr val="bg1"/>
                </a:solidFill>
              </a:rPr>
              <a:t>Replication across regions</a:t>
            </a:r>
          </a:p>
          <a:p>
            <a:endParaRPr lang="en-US" dirty="0">
              <a:solidFill>
                <a:schemeClr val="bg1"/>
              </a:solidFill>
            </a:endParaRPr>
          </a:p>
        </p:txBody>
      </p:sp>
      <p:sp>
        <p:nvSpPr>
          <p:cNvPr id="9" name="TextBox 8"/>
          <p:cNvSpPr txBox="1"/>
          <p:nvPr/>
        </p:nvSpPr>
        <p:spPr>
          <a:xfrm>
            <a:off x="1955673" y="4867158"/>
            <a:ext cx="729687" cy="769441"/>
          </a:xfrm>
          <a:prstGeom prst="rect">
            <a:avLst/>
          </a:prstGeom>
          <a:noFill/>
        </p:spPr>
        <p:txBody>
          <a:bodyPr wrap="none" rtlCol="0">
            <a:spAutoFit/>
          </a:bodyPr>
          <a:lstStyle/>
          <a:p>
            <a:r>
              <a:rPr lang="en-US" sz="4400" dirty="0" smtClean="0"/>
              <a:t>S3</a:t>
            </a:r>
            <a:endParaRPr lang="en-US" sz="4400" dirty="0"/>
          </a:p>
        </p:txBody>
      </p:sp>
    </p:spTree>
    <p:extLst>
      <p:ext uri="{BB962C8B-B14F-4D97-AF65-F5344CB8AC3E}">
        <p14:creationId xmlns:p14="http://schemas.microsoft.com/office/powerpoint/2010/main" val="412559356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A3B4CD-7B91-43AF-A459-EC7575DE97E3}"/>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API Gateway</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18">
            <a:extLst>
              <a:ext uri="{FF2B5EF4-FFF2-40B4-BE49-F238E27FC236}">
                <a16:creationId xmlns:a16="http://schemas.microsoft.com/office/drawing/2014/main" id="{F249C49B-0805-DA42-9A42-CFCC79AC1BB3}"/>
              </a:ext>
            </a:extLst>
          </p:cNvPr>
          <p:cNvPicPr>
            <a:picLocks noGrp="1" noChangeAspect="1"/>
          </p:cNvPicPr>
          <p:nvPr>
            <p:ph idx="1"/>
          </p:nvPr>
        </p:nvPicPr>
        <p:blipFill>
          <a:blip r:embed="rId2">
            <a:extLst>
              <a:ext uri="{96DAC541-7B7A-43D3-8B79-37D633B846F1}">
                <asvg:svgBlip xmlns=""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3386859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18">
            <a:extLst>
              <a:ext uri="{FF2B5EF4-FFF2-40B4-BE49-F238E27FC236}">
                <a16:creationId xmlns:a16="http://schemas.microsoft.com/office/drawing/2014/main" id="{F249C49B-0805-DA42-9A42-CFCC79AC1BB3}"/>
              </a:ext>
            </a:extLst>
          </p:cNvPr>
          <p:cNvPicPr>
            <a:picLocks noGrp="1" noChangeAspect="1"/>
          </p:cNvPicPr>
          <p:nvPr>
            <p:ph idx="1"/>
          </p:nvPr>
        </p:nvPicPr>
        <p:blipFill>
          <a:blip r:embed="rId3">
            <a:extLst>
              <a:ext uri="{96DAC541-7B7A-43D3-8B79-37D633B846F1}">
                <asvg:svgBlip xmlns="" xmlns:asvg="http://schemas.microsoft.com/office/drawing/2016/SVG/main" r:embed="rId4"/>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bg1"/>
                </a:solidFill>
              </a:rPr>
              <a:t>Entry point into AWS</a:t>
            </a:r>
          </a:p>
          <a:p>
            <a:pPr marL="0" indent="0">
              <a:buNone/>
            </a:pPr>
            <a:r>
              <a:rPr lang="en-US" dirty="0" smtClean="0">
                <a:solidFill>
                  <a:schemeClr val="bg1"/>
                </a:solidFill>
              </a:rPr>
              <a:t>REST API &amp; </a:t>
            </a:r>
            <a:r>
              <a:rPr lang="en-US" dirty="0" err="1" smtClean="0">
                <a:solidFill>
                  <a:schemeClr val="bg1"/>
                </a:solidFill>
              </a:rPr>
              <a:t>WebSockets</a:t>
            </a:r>
            <a:r>
              <a:rPr lang="en-US" dirty="0" smtClean="0">
                <a:solidFill>
                  <a:schemeClr val="bg1"/>
                </a:solidFill>
              </a:rPr>
              <a:t> API</a:t>
            </a:r>
          </a:p>
          <a:p>
            <a:pPr marL="0" indent="0">
              <a:buNone/>
            </a:pPr>
            <a:r>
              <a:rPr lang="en-US" dirty="0" smtClean="0">
                <a:solidFill>
                  <a:schemeClr val="bg1"/>
                </a:solidFill>
              </a:rPr>
              <a:t>Test with Postman</a:t>
            </a:r>
          </a:p>
          <a:p>
            <a:pPr marL="0" indent="0">
              <a:buNone/>
            </a:pPr>
            <a:r>
              <a:rPr lang="en-US" dirty="0" smtClean="0">
                <a:solidFill>
                  <a:schemeClr val="bg1"/>
                </a:solidFill>
              </a:rPr>
              <a:t>Can throttle traffic</a:t>
            </a:r>
          </a:p>
          <a:p>
            <a:pPr marL="0" indent="0">
              <a:buNone/>
            </a:pPr>
            <a:r>
              <a:rPr lang="en-US" dirty="0" err="1" smtClean="0">
                <a:solidFill>
                  <a:schemeClr val="bg1"/>
                </a:solidFill>
              </a:rPr>
              <a:t>DDoS</a:t>
            </a:r>
            <a:r>
              <a:rPr lang="en-US" dirty="0" smtClean="0">
                <a:solidFill>
                  <a:schemeClr val="bg1"/>
                </a:solidFill>
              </a:rPr>
              <a:t> prevention</a:t>
            </a:r>
          </a:p>
          <a:p>
            <a:pPr marL="0" indent="0">
              <a:buNone/>
            </a:pPr>
            <a:r>
              <a:rPr lang="en-US" dirty="0" smtClean="0">
                <a:solidFill>
                  <a:schemeClr val="bg1"/>
                </a:solidFill>
              </a:rPr>
              <a:t>Pluggable authorization</a:t>
            </a:r>
          </a:p>
        </p:txBody>
      </p:sp>
      <p:sp>
        <p:nvSpPr>
          <p:cNvPr id="10" name="TextBox 9"/>
          <p:cNvSpPr txBox="1"/>
          <p:nvPr/>
        </p:nvSpPr>
        <p:spPr>
          <a:xfrm>
            <a:off x="908491" y="4876990"/>
            <a:ext cx="3069623" cy="769441"/>
          </a:xfrm>
          <a:prstGeom prst="rect">
            <a:avLst/>
          </a:prstGeom>
          <a:noFill/>
        </p:spPr>
        <p:txBody>
          <a:bodyPr wrap="none" rtlCol="0">
            <a:spAutoFit/>
          </a:bodyPr>
          <a:lstStyle/>
          <a:p>
            <a:r>
              <a:rPr lang="en-US" sz="4400" dirty="0" smtClean="0"/>
              <a:t>API Gateway</a:t>
            </a:r>
            <a:endParaRPr lang="en-US" sz="4400" dirty="0"/>
          </a:p>
        </p:txBody>
      </p:sp>
    </p:spTree>
    <p:extLst>
      <p:ext uri="{BB962C8B-B14F-4D97-AF65-F5344CB8AC3E}">
        <p14:creationId xmlns:p14="http://schemas.microsoft.com/office/powerpoint/2010/main" val="27014433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1E02-1279-4D94-8A10-FB9423699B0B}"/>
              </a:ext>
            </a:extLst>
          </p:cNvPr>
          <p:cNvSpPr>
            <a:spLocks noGrp="1"/>
          </p:cNvSpPr>
          <p:nvPr>
            <p:ph type="title"/>
          </p:nvPr>
        </p:nvSpPr>
        <p:spPr/>
        <p:txBody>
          <a:bodyPr/>
          <a:lstStyle/>
          <a:p>
            <a:r>
              <a:rPr lang="en-US" dirty="0"/>
              <a:t>Matthew Bonig</a:t>
            </a:r>
          </a:p>
        </p:txBody>
      </p:sp>
      <p:pic>
        <p:nvPicPr>
          <p:cNvPr id="4" name="Content Placeholder 3">
            <a:extLst>
              <a:ext uri="{FF2B5EF4-FFF2-40B4-BE49-F238E27FC236}">
                <a16:creationId xmlns:a16="http://schemas.microsoft.com/office/drawing/2014/main" id="{4A60A748-51DD-4283-B981-E95DAB156616}"/>
              </a:ext>
            </a:extLst>
          </p:cNvPr>
          <p:cNvPicPr>
            <a:picLocks noGrp="1" noChangeAspect="1"/>
          </p:cNvPicPr>
          <p:nvPr>
            <p:ph idx="1"/>
          </p:nvPr>
        </p:nvPicPr>
        <p:blipFill>
          <a:blip r:embed="rId2"/>
          <a:stretch>
            <a:fillRect/>
          </a:stretch>
        </p:blipFill>
        <p:spPr>
          <a:xfrm>
            <a:off x="8906173" y="1690688"/>
            <a:ext cx="2447627" cy="4351338"/>
          </a:xfrm>
          <a:prstGeom prst="rect">
            <a:avLst/>
          </a:prstGeom>
        </p:spPr>
      </p:pic>
      <p:sp>
        <p:nvSpPr>
          <p:cNvPr id="5" name="Rectangle 4">
            <a:extLst>
              <a:ext uri="{FF2B5EF4-FFF2-40B4-BE49-F238E27FC236}">
                <a16:creationId xmlns:a16="http://schemas.microsoft.com/office/drawing/2014/main" id="{95A79BE8-1495-41BB-80A8-76F63B877DA1}"/>
              </a:ext>
            </a:extLst>
          </p:cNvPr>
          <p:cNvSpPr/>
          <p:nvPr/>
        </p:nvSpPr>
        <p:spPr>
          <a:xfrm>
            <a:off x="838200" y="1674674"/>
            <a:ext cx="7881730" cy="3416320"/>
          </a:xfrm>
          <a:prstGeom prst="rect">
            <a:avLst/>
          </a:prstGeom>
        </p:spPr>
        <p:txBody>
          <a:bodyPr wrap="square">
            <a:spAutoFit/>
          </a:bodyPr>
          <a:lstStyle/>
          <a:p>
            <a:pPr marL="285750" indent="-285750">
              <a:buFont typeface="Arial" panose="020B0604020202020204" pitchFamily="34" charset="0"/>
              <a:buChar char="•"/>
            </a:pPr>
            <a:r>
              <a:rPr lang="en-US" sz="3600" dirty="0"/>
              <a:t>Professional Developer 10+ years</a:t>
            </a:r>
          </a:p>
          <a:p>
            <a:pPr marL="285750" indent="-285750">
              <a:buFont typeface="Arial" panose="020B0604020202020204" pitchFamily="34" charset="0"/>
              <a:buChar char="•"/>
            </a:pPr>
            <a:r>
              <a:rPr lang="en-US" sz="3600" dirty="0"/>
              <a:t>Enterprise/SMB application architect</a:t>
            </a:r>
          </a:p>
          <a:p>
            <a:pPr marL="285750" indent="-285750">
              <a:buFont typeface="Arial" panose="020B0604020202020204" pitchFamily="34" charset="0"/>
              <a:buChar char="•"/>
            </a:pPr>
            <a:r>
              <a:rPr lang="en-US" sz="3600" dirty="0"/>
              <a:t>Node/Angular (recovering .NET)</a:t>
            </a:r>
          </a:p>
          <a:p>
            <a:pPr marL="285750" indent="-285750">
              <a:buFont typeface="Arial" panose="020B0604020202020204" pitchFamily="34" charset="0"/>
              <a:buChar char="•"/>
            </a:pPr>
            <a:r>
              <a:rPr lang="en-US" sz="3600" dirty="0"/>
              <a:t>AWS Certified Solutions Architect</a:t>
            </a:r>
          </a:p>
          <a:p>
            <a:endParaRPr lang="en-US" sz="3600" dirty="0"/>
          </a:p>
        </p:txBody>
      </p:sp>
    </p:spTree>
    <p:extLst>
      <p:ext uri="{BB962C8B-B14F-4D97-AF65-F5344CB8AC3E}">
        <p14:creationId xmlns:p14="http://schemas.microsoft.com/office/powerpoint/2010/main" val="415952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8F5135-5CD1-48CC-A0BF-2EFCFE7D629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Cognito</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23">
            <a:extLst>
              <a:ext uri="{FF2B5EF4-FFF2-40B4-BE49-F238E27FC236}">
                <a16:creationId xmlns:a16="http://schemas.microsoft.com/office/drawing/2014/main" id="{E9A0F7B5-2F3A-6242-BCA5-7273277F9F0C}"/>
              </a:ext>
            </a:extLst>
          </p:cNvPr>
          <p:cNvPicPr>
            <a:picLocks noGrp="1" noChangeAspect="1"/>
          </p:cNvPicPr>
          <p:nvPr>
            <p:ph idx="1"/>
          </p:nvPr>
        </p:nvPicPr>
        <p:blipFill>
          <a:blip r:embed="rId2">
            <a:extLst>
              <a:ext uri="{96DAC541-7B7A-43D3-8B79-37D633B846F1}">
                <asvg:svgBlip xmlns=""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5269104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23">
            <a:extLst>
              <a:ext uri="{FF2B5EF4-FFF2-40B4-BE49-F238E27FC236}">
                <a16:creationId xmlns:a16="http://schemas.microsoft.com/office/drawing/2014/main" id="{E9A0F7B5-2F3A-6242-BCA5-7273277F9F0C}"/>
              </a:ext>
            </a:extLst>
          </p:cNvPr>
          <p:cNvPicPr>
            <a:picLocks noGrp="1" noChangeAspect="1"/>
          </p:cNvPicPr>
          <p:nvPr>
            <p:ph idx="1"/>
          </p:nvPr>
        </p:nvPicPr>
        <p:blipFill>
          <a:blip r:embed="rId3">
            <a:extLst>
              <a:ext uri="{96DAC541-7B7A-43D3-8B79-37D633B846F1}">
                <asvg:svgBlip xmlns="" xmlns:asvg="http://schemas.microsoft.com/office/drawing/2016/SVG/main" r:embed="rId4"/>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bg1"/>
                </a:solidFill>
              </a:rPr>
              <a:t>Security layer</a:t>
            </a:r>
          </a:p>
          <a:p>
            <a:pPr marL="0" indent="0">
              <a:buNone/>
            </a:pPr>
            <a:r>
              <a:rPr lang="en-US" dirty="0" smtClean="0">
                <a:solidFill>
                  <a:schemeClr val="bg1"/>
                </a:solidFill>
              </a:rPr>
              <a:t>User pools:</a:t>
            </a:r>
          </a:p>
          <a:p>
            <a:pPr marL="0" indent="0">
              <a:buNone/>
            </a:pPr>
            <a:r>
              <a:rPr lang="en-US" dirty="0">
                <a:solidFill>
                  <a:schemeClr val="bg1"/>
                </a:solidFill>
              </a:rPr>
              <a:t>	</a:t>
            </a:r>
            <a:r>
              <a:rPr lang="en-US" dirty="0" smtClean="0">
                <a:solidFill>
                  <a:schemeClr val="bg1"/>
                </a:solidFill>
              </a:rPr>
              <a:t>Facebook</a:t>
            </a:r>
          </a:p>
          <a:p>
            <a:pPr marL="0" indent="0">
              <a:buNone/>
            </a:pPr>
            <a:r>
              <a:rPr lang="en-US" dirty="0" smtClean="0">
                <a:solidFill>
                  <a:schemeClr val="bg1"/>
                </a:solidFill>
              </a:rPr>
              <a:t>	Google</a:t>
            </a:r>
          </a:p>
          <a:p>
            <a:pPr marL="0" indent="0">
              <a:buNone/>
            </a:pPr>
            <a:r>
              <a:rPr lang="en-US" dirty="0" smtClean="0">
                <a:solidFill>
                  <a:schemeClr val="bg1"/>
                </a:solidFill>
              </a:rPr>
              <a:t>	Microsoft AD/SAML</a:t>
            </a:r>
          </a:p>
          <a:p>
            <a:pPr marL="0" indent="0">
              <a:buNone/>
            </a:pPr>
            <a:r>
              <a:rPr lang="en-US" dirty="0">
                <a:solidFill>
                  <a:schemeClr val="bg1"/>
                </a:solidFill>
              </a:rPr>
              <a:t>	</a:t>
            </a:r>
            <a:r>
              <a:rPr lang="en-US" dirty="0" smtClean="0">
                <a:solidFill>
                  <a:schemeClr val="bg1"/>
                </a:solidFill>
              </a:rPr>
              <a:t>OAuth</a:t>
            </a:r>
          </a:p>
          <a:p>
            <a:pPr marL="0" indent="0">
              <a:buNone/>
            </a:pPr>
            <a:r>
              <a:rPr lang="en-US" dirty="0">
                <a:solidFill>
                  <a:schemeClr val="bg1"/>
                </a:solidFill>
              </a:rPr>
              <a:t>	</a:t>
            </a:r>
            <a:r>
              <a:rPr lang="en-US" dirty="0" err="1" smtClean="0">
                <a:solidFill>
                  <a:schemeClr val="bg1"/>
                </a:solidFill>
              </a:rPr>
              <a:t>OpenID</a:t>
            </a:r>
            <a:r>
              <a:rPr lang="en-US" dirty="0" smtClean="0">
                <a:solidFill>
                  <a:schemeClr val="bg1"/>
                </a:solidFill>
              </a:rPr>
              <a:t> Connect</a:t>
            </a:r>
          </a:p>
          <a:p>
            <a:pPr marL="0" indent="0">
              <a:buNone/>
            </a:pPr>
            <a:r>
              <a:rPr lang="en-US" dirty="0" smtClean="0">
                <a:solidFill>
                  <a:schemeClr val="bg1"/>
                </a:solidFill>
              </a:rPr>
              <a:t>HIPAA compliant</a:t>
            </a:r>
          </a:p>
          <a:p>
            <a:pPr marL="0" indent="0">
              <a:buNone/>
            </a:pPr>
            <a:r>
              <a:rPr lang="en-US" dirty="0" smtClean="0">
                <a:solidFill>
                  <a:schemeClr val="bg1"/>
                </a:solidFill>
              </a:rPr>
              <a:t>Logins for external users</a:t>
            </a:r>
          </a:p>
        </p:txBody>
      </p:sp>
      <p:sp>
        <p:nvSpPr>
          <p:cNvPr id="4" name="TextBox 3"/>
          <p:cNvSpPr txBox="1"/>
          <p:nvPr/>
        </p:nvSpPr>
        <p:spPr>
          <a:xfrm>
            <a:off x="1464060" y="4798332"/>
            <a:ext cx="1958485" cy="769441"/>
          </a:xfrm>
          <a:prstGeom prst="rect">
            <a:avLst/>
          </a:prstGeom>
          <a:noFill/>
        </p:spPr>
        <p:txBody>
          <a:bodyPr wrap="none" rtlCol="0">
            <a:spAutoFit/>
          </a:bodyPr>
          <a:lstStyle/>
          <a:p>
            <a:r>
              <a:rPr lang="en-US" sz="4400" dirty="0" err="1" smtClean="0"/>
              <a:t>Cognito</a:t>
            </a:r>
            <a:endParaRPr lang="en-US" sz="4400" dirty="0"/>
          </a:p>
        </p:txBody>
      </p:sp>
    </p:spTree>
    <p:extLst>
      <p:ext uri="{BB962C8B-B14F-4D97-AF65-F5344CB8AC3E}">
        <p14:creationId xmlns:p14="http://schemas.microsoft.com/office/powerpoint/2010/main" val="27991776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71243B-7982-4165-856F-7931E35ACC7F}"/>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X-Ray</a:t>
            </a:r>
          </a:p>
        </p:txBody>
      </p:sp>
      <p:sp>
        <p:nvSpPr>
          <p:cNvPr id="12" name="Freeform: Shape 11">
            <a:extLst>
              <a:ext uri="{FF2B5EF4-FFF2-40B4-BE49-F238E27FC236}">
                <a16:creationId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14">
            <a:extLst>
              <a:ext uri="{FF2B5EF4-FFF2-40B4-BE49-F238E27FC236}">
                <a16:creationId xmlns:a16="http://schemas.microsoft.com/office/drawing/2014/main" id="{FBF86D52-C48B-5742-B3CE-A243F5101937}"/>
              </a:ext>
            </a:extLst>
          </p:cNvPr>
          <p:cNvPicPr>
            <a:picLocks noGrp="1" noChangeAspect="1"/>
          </p:cNvPicPr>
          <p:nvPr>
            <p:ph idx="1"/>
          </p:nvPr>
        </p:nvPicPr>
        <p:blipFill>
          <a:blip r:embed="rId2">
            <a:extLst>
              <a:ext uri="{96DAC541-7B7A-43D3-8B79-37D633B846F1}">
                <asvg:svgBlip xmlns=""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6202137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0B27210-D0CA-4654-B3E3-9ABB4F178E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70B66945-4967-4040-926D-DCA44313CD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Graphic 14">
            <a:extLst>
              <a:ext uri="{FF2B5EF4-FFF2-40B4-BE49-F238E27FC236}">
                <a16:creationId xmlns:a16="http://schemas.microsoft.com/office/drawing/2014/main" id="{FBF86D52-C48B-5742-B3CE-A243F5101937}"/>
              </a:ext>
            </a:extLst>
          </p:cNvPr>
          <p:cNvPicPr>
            <a:picLocks noGrp="1" noChangeAspect="1"/>
          </p:cNvPicPr>
          <p:nvPr>
            <p:ph idx="1"/>
          </p:nvPr>
        </p:nvPicPr>
        <p:blipFill>
          <a:blip r:embed="rId3">
            <a:extLst>
              <a:ext uri="{96DAC541-7B7A-43D3-8B79-37D633B846F1}">
                <asvg:svgBlip xmlns="" xmlns:asvg="http://schemas.microsoft.com/office/drawing/2016/SVG/main" r:embed="rId4"/>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bg1"/>
                </a:solidFill>
              </a:rPr>
              <a:t>Monitoring layer</a:t>
            </a:r>
          </a:p>
          <a:p>
            <a:pPr marL="0" indent="0">
              <a:buNone/>
            </a:pPr>
            <a:r>
              <a:rPr lang="en-US" dirty="0" smtClean="0">
                <a:solidFill>
                  <a:schemeClr val="bg1"/>
                </a:solidFill>
              </a:rPr>
              <a:t>Monitor behaviors in apps</a:t>
            </a:r>
          </a:p>
          <a:p>
            <a:pPr marL="0" indent="0">
              <a:buNone/>
            </a:pPr>
            <a:r>
              <a:rPr lang="en-US" dirty="0" smtClean="0">
                <a:solidFill>
                  <a:schemeClr val="bg1"/>
                </a:solidFill>
              </a:rPr>
              <a:t>Request tracing</a:t>
            </a:r>
          </a:p>
          <a:p>
            <a:pPr marL="0" indent="0">
              <a:buNone/>
            </a:pPr>
            <a:r>
              <a:rPr lang="en-US" dirty="0" smtClean="0">
                <a:solidFill>
                  <a:schemeClr val="bg1"/>
                </a:solidFill>
              </a:rPr>
              <a:t>Profiling</a:t>
            </a:r>
          </a:p>
          <a:p>
            <a:pPr marL="0" indent="0">
              <a:buNone/>
            </a:pPr>
            <a:r>
              <a:rPr lang="en-US" dirty="0" smtClean="0">
                <a:solidFill>
                  <a:schemeClr val="bg1"/>
                </a:solidFill>
              </a:rPr>
              <a:t>Costs money!</a:t>
            </a:r>
          </a:p>
        </p:txBody>
      </p:sp>
      <p:sp>
        <p:nvSpPr>
          <p:cNvPr id="9" name="TextBox 8"/>
          <p:cNvSpPr txBox="1"/>
          <p:nvPr/>
        </p:nvSpPr>
        <p:spPr>
          <a:xfrm>
            <a:off x="1464060" y="4798332"/>
            <a:ext cx="1472647" cy="769441"/>
          </a:xfrm>
          <a:prstGeom prst="rect">
            <a:avLst/>
          </a:prstGeom>
          <a:noFill/>
        </p:spPr>
        <p:txBody>
          <a:bodyPr wrap="none" rtlCol="0">
            <a:spAutoFit/>
          </a:bodyPr>
          <a:lstStyle/>
          <a:p>
            <a:r>
              <a:rPr lang="en-US" sz="4400" dirty="0" smtClean="0"/>
              <a:t>X-Ray</a:t>
            </a:r>
            <a:endParaRPr lang="en-US" sz="4400" dirty="0"/>
          </a:p>
        </p:txBody>
      </p:sp>
    </p:spTree>
    <p:extLst>
      <p:ext uri="{BB962C8B-B14F-4D97-AF65-F5344CB8AC3E}">
        <p14:creationId xmlns:p14="http://schemas.microsoft.com/office/powerpoint/2010/main" val="27517292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A208C3-78CB-4470-97D9-EE94240C402E}"/>
              </a:ext>
            </a:extLst>
          </p:cNvPr>
          <p:cNvSpPr>
            <a:spLocks noGrp="1"/>
          </p:cNvSpPr>
          <p:nvPr>
            <p:ph type="title"/>
          </p:nvPr>
        </p:nvSpPr>
        <p:spPr>
          <a:xfrm>
            <a:off x="6746628" y="1783959"/>
            <a:ext cx="4645250" cy="2889114"/>
          </a:xfrm>
        </p:spPr>
        <p:txBody>
          <a:bodyPr vert="horz" lIns="91440" tIns="45720" rIns="91440" bIns="45720" rtlCol="0" anchor="b">
            <a:normAutofit/>
          </a:bodyPr>
          <a:lstStyle/>
          <a:p>
            <a:r>
              <a:rPr lang="en-US" sz="6000" kern="1200">
                <a:solidFill>
                  <a:schemeClr val="bg1"/>
                </a:solidFill>
                <a:latin typeface="+mj-lt"/>
                <a:ea typeface="+mj-ea"/>
                <a:cs typeface="+mj-cs"/>
              </a:rPr>
              <a:t>Step Functions</a:t>
            </a:r>
          </a:p>
        </p:txBody>
      </p:sp>
      <p:sp>
        <p:nvSpPr>
          <p:cNvPr id="11" name="Freeform: Shape 10">
            <a:extLst>
              <a:ext uri="{FF2B5EF4-FFF2-40B4-BE49-F238E27FC236}">
                <a16:creationId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10">
            <a:extLst>
              <a:ext uri="{FF2B5EF4-FFF2-40B4-BE49-F238E27FC236}">
                <a16:creationId xmlns:a16="http://schemas.microsoft.com/office/drawing/2014/main" id="{1A8D30EF-3065-9048-825C-BF17B517AA98}"/>
              </a:ext>
            </a:extLst>
          </p:cNvPr>
          <p:cNvPicPr>
            <a:picLocks noGrp="1" noChangeAspect="1"/>
          </p:cNvPicPr>
          <p:nvPr>
            <p:ph idx="1"/>
          </p:nvPr>
        </p:nvPicPr>
        <p:blipFill>
          <a:blip r:embed="rId2">
            <a:extLst>
              <a:ext uri="{96DAC541-7B7A-43D3-8B79-37D633B846F1}">
                <asvg:svgBlip xmlns="" xmlns:asvg="http://schemas.microsoft.com/office/drawing/2016/SVG/main" r:embed="rId3"/>
              </a:ext>
            </a:extLst>
          </a:blip>
          <a:stretch>
            <a:fillRect/>
          </a:stretch>
        </p:blipFill>
        <p:spPr>
          <a:xfrm>
            <a:off x="419382" y="720993"/>
            <a:ext cx="4047843" cy="4047843"/>
          </a:xfrm>
          <a:prstGeom prst="rect">
            <a:avLst/>
          </a:prstGeom>
        </p:spPr>
      </p:pic>
    </p:spTree>
    <p:extLst>
      <p:ext uri="{BB962C8B-B14F-4D97-AF65-F5344CB8AC3E}">
        <p14:creationId xmlns:p14="http://schemas.microsoft.com/office/powerpoint/2010/main" val="26645065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B27210-D0CA-4654-B3E3-9ABB4F178EA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1DB7C82F-AB7E-4F0C-B829-FA1B9C41518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70B66945-4967-4040-926D-DCA44313CDAB}"/>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Graphic 10">
            <a:extLst>
              <a:ext uri="{FF2B5EF4-FFF2-40B4-BE49-F238E27FC236}">
                <a16:creationId xmlns:a16="http://schemas.microsoft.com/office/drawing/2014/main" id="{1A8D30EF-3065-9048-825C-BF17B517AA98}"/>
              </a:ext>
            </a:extLst>
          </p:cNvPr>
          <p:cNvPicPr>
            <a:picLocks noGrp="1" noChangeAspect="1"/>
          </p:cNvPicPr>
          <p:nvPr>
            <p:ph idx="1"/>
          </p:nvPr>
        </p:nvPicPr>
        <p:blipFill>
          <a:blip r:embed="rId3">
            <a:extLst>
              <a:ext uri="{96DAC541-7B7A-43D3-8B79-37D633B846F1}">
                <asvg:svgBlip xmlns="" xmlns:asvg="http://schemas.microsoft.com/office/drawing/2016/SVG/main" r:embed="rId4"/>
              </a:ext>
            </a:extLst>
          </a:blip>
          <a:stretch>
            <a:fillRect/>
          </a:stretch>
        </p:blipFill>
        <p:spPr>
          <a:xfrm>
            <a:off x="419382" y="720993"/>
            <a:ext cx="4047843" cy="4047843"/>
          </a:xfrm>
          <a:prstGeom prst="rect">
            <a:avLst/>
          </a:prstGeom>
        </p:spPr>
      </p:pic>
      <p:sp>
        <p:nvSpPr>
          <p:cNvPr id="8" name="Content Placeholder 2"/>
          <p:cNvSpPr txBox="1">
            <a:spLocks/>
          </p:cNvSpPr>
          <p:nvPr/>
        </p:nvSpPr>
        <p:spPr>
          <a:xfrm>
            <a:off x="6386437" y="720993"/>
            <a:ext cx="5181018" cy="5999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solidFill>
                  <a:schemeClr val="bg1"/>
                </a:solidFill>
              </a:rPr>
              <a:t>Workflow layer</a:t>
            </a:r>
          </a:p>
          <a:p>
            <a:pPr marL="0" indent="0">
              <a:buNone/>
            </a:pPr>
            <a:r>
              <a:rPr lang="en-US" dirty="0" smtClean="0">
                <a:solidFill>
                  <a:schemeClr val="bg1"/>
                </a:solidFill>
              </a:rPr>
              <a:t>Orchestration</a:t>
            </a:r>
            <a:endParaRPr lang="en-US" dirty="0">
              <a:solidFill>
                <a:schemeClr val="bg1"/>
              </a:solidFill>
            </a:endParaRPr>
          </a:p>
          <a:p>
            <a:pPr marL="0" indent="0">
              <a:buNone/>
            </a:pPr>
            <a:r>
              <a:rPr lang="en-US" dirty="0" smtClean="0">
                <a:solidFill>
                  <a:schemeClr val="bg1"/>
                </a:solidFill>
              </a:rPr>
              <a:t>Automate recurring tasks</a:t>
            </a:r>
          </a:p>
          <a:p>
            <a:pPr marL="0" indent="0">
              <a:buNone/>
            </a:pPr>
            <a:r>
              <a:rPr lang="en-US" dirty="0" smtClean="0">
                <a:solidFill>
                  <a:schemeClr val="bg1"/>
                </a:solidFill>
              </a:rPr>
              <a:t>Done in orderly manner</a:t>
            </a:r>
          </a:p>
          <a:p>
            <a:pPr marL="0" indent="0">
              <a:buNone/>
            </a:pPr>
            <a:r>
              <a:rPr lang="en-US" dirty="0" smtClean="0">
                <a:solidFill>
                  <a:schemeClr val="bg1"/>
                </a:solidFill>
              </a:rPr>
              <a:t>Resilient</a:t>
            </a:r>
          </a:p>
          <a:p>
            <a:pPr marL="0" indent="0">
              <a:buNone/>
            </a:pPr>
            <a:r>
              <a:rPr lang="en-US" dirty="0" smtClean="0">
                <a:solidFill>
                  <a:schemeClr val="bg1"/>
                </a:solidFill>
              </a:rPr>
              <a:t>BPM-like tooling</a:t>
            </a:r>
          </a:p>
        </p:txBody>
      </p:sp>
      <p:sp>
        <p:nvSpPr>
          <p:cNvPr id="10" name="TextBox 9"/>
          <p:cNvSpPr txBox="1"/>
          <p:nvPr/>
        </p:nvSpPr>
        <p:spPr>
          <a:xfrm>
            <a:off x="663649" y="4867157"/>
            <a:ext cx="3559308" cy="769441"/>
          </a:xfrm>
          <a:prstGeom prst="rect">
            <a:avLst/>
          </a:prstGeom>
          <a:noFill/>
        </p:spPr>
        <p:txBody>
          <a:bodyPr wrap="none" rtlCol="0">
            <a:spAutoFit/>
          </a:bodyPr>
          <a:lstStyle/>
          <a:p>
            <a:r>
              <a:rPr lang="en-US" sz="4400" dirty="0" smtClean="0"/>
              <a:t>Step Functions</a:t>
            </a:r>
            <a:endParaRPr lang="en-US" sz="4400" dirty="0"/>
          </a:p>
        </p:txBody>
      </p:sp>
    </p:spTree>
    <p:extLst>
      <p:ext uri="{BB962C8B-B14F-4D97-AF65-F5344CB8AC3E}">
        <p14:creationId xmlns:p14="http://schemas.microsoft.com/office/powerpoint/2010/main" val="24781235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Workflow</a:t>
            </a:r>
            <a:endParaRPr lang="en-US" dirty="0"/>
          </a:p>
        </p:txBody>
      </p:sp>
      <p:pic>
        <p:nvPicPr>
          <p:cNvPr id="4" name="Picture 3"/>
          <p:cNvPicPr>
            <a:picLocks noChangeAspect="1"/>
          </p:cNvPicPr>
          <p:nvPr/>
        </p:nvPicPr>
        <p:blipFill>
          <a:blip r:embed="rId2"/>
          <a:stretch>
            <a:fillRect/>
          </a:stretch>
        </p:blipFill>
        <p:spPr>
          <a:xfrm>
            <a:off x="133890" y="1780841"/>
            <a:ext cx="11924220" cy="4595377"/>
          </a:xfrm>
          <a:prstGeom prst="rect">
            <a:avLst/>
          </a:prstGeom>
        </p:spPr>
      </p:pic>
    </p:spTree>
    <p:extLst>
      <p:ext uri="{BB962C8B-B14F-4D97-AF65-F5344CB8AC3E}">
        <p14:creationId xmlns:p14="http://schemas.microsoft.com/office/powerpoint/2010/main" val="31970173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B655F-1618-4D7A-AC70-72BD31016D1E}"/>
              </a:ext>
            </a:extLst>
          </p:cNvPr>
          <p:cNvSpPr>
            <a:spLocks noGrp="1"/>
          </p:cNvSpPr>
          <p:nvPr>
            <p:ph type="title"/>
          </p:nvPr>
        </p:nvSpPr>
        <p:spPr/>
        <p:txBody>
          <a:bodyPr/>
          <a:lstStyle/>
          <a:p>
            <a:r>
              <a:rPr lang="en-US" dirty="0"/>
              <a:t>Going Deeper</a:t>
            </a:r>
          </a:p>
        </p:txBody>
      </p:sp>
      <p:sp>
        <p:nvSpPr>
          <p:cNvPr id="3" name="Content Placeholder 2">
            <a:extLst>
              <a:ext uri="{FF2B5EF4-FFF2-40B4-BE49-F238E27FC236}">
                <a16:creationId xmlns:a16="http://schemas.microsoft.com/office/drawing/2014/main" id="{D21A3D2A-78BA-43AA-83B6-23567D2064C4}"/>
              </a:ext>
            </a:extLst>
          </p:cNvPr>
          <p:cNvSpPr>
            <a:spLocks noGrp="1"/>
          </p:cNvSpPr>
          <p:nvPr>
            <p:ph idx="1"/>
          </p:nvPr>
        </p:nvSpPr>
        <p:spPr/>
        <p:txBody>
          <a:bodyPr/>
          <a:lstStyle/>
          <a:p>
            <a:pPr marL="0" indent="0">
              <a:buNone/>
            </a:pPr>
            <a:r>
              <a:rPr lang="en-US" dirty="0" smtClean="0"/>
              <a:t>What else can we do?</a:t>
            </a:r>
          </a:p>
          <a:p>
            <a:r>
              <a:rPr lang="en-US" dirty="0" smtClean="0"/>
              <a:t>Other services we might need</a:t>
            </a:r>
          </a:p>
          <a:p>
            <a:r>
              <a:rPr lang="en-US" dirty="0" smtClean="0"/>
              <a:t>Building blocks</a:t>
            </a:r>
          </a:p>
          <a:p>
            <a:r>
              <a:rPr lang="en-US" dirty="0" smtClean="0"/>
              <a:t>Data analysis layer</a:t>
            </a:r>
          </a:p>
          <a:p>
            <a:r>
              <a:rPr lang="en-US" dirty="0" smtClean="0"/>
              <a:t>EC2</a:t>
            </a:r>
          </a:p>
          <a:p>
            <a:r>
              <a:rPr lang="en-US" dirty="0" smtClean="0"/>
              <a:t>CDK (can demo if time)</a:t>
            </a:r>
          </a:p>
          <a:p>
            <a:endParaRPr lang="en-US" dirty="0" smtClean="0"/>
          </a:p>
          <a:p>
            <a:endParaRPr lang="en-US" dirty="0"/>
          </a:p>
        </p:txBody>
      </p:sp>
    </p:spTree>
    <p:extLst>
      <p:ext uri="{BB962C8B-B14F-4D97-AF65-F5344CB8AC3E}">
        <p14:creationId xmlns:p14="http://schemas.microsoft.com/office/powerpoint/2010/main" val="3579232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DE8A5-9ADB-49A3-813C-927F30E951F8}"/>
              </a:ext>
            </a:extLst>
          </p:cNvPr>
          <p:cNvSpPr>
            <a:spLocks noGrp="1"/>
          </p:cNvSpPr>
          <p:nvPr>
            <p:ph type="title"/>
          </p:nvPr>
        </p:nvSpPr>
        <p:spPr/>
        <p:txBody>
          <a:bodyPr/>
          <a:lstStyle/>
          <a:p>
            <a:r>
              <a:rPr lang="en-US" dirty="0"/>
              <a:t>Q&amp;A</a:t>
            </a:r>
          </a:p>
        </p:txBody>
      </p:sp>
      <p:sp>
        <p:nvSpPr>
          <p:cNvPr id="3" name="Content Placeholder 2">
            <a:extLst>
              <a:ext uri="{FF2B5EF4-FFF2-40B4-BE49-F238E27FC236}">
                <a16:creationId xmlns:a16="http://schemas.microsoft.com/office/drawing/2014/main" id="{59E07EEF-660C-44CB-8DBC-5569B01CAFC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65495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Robert Koch</a:t>
            </a:r>
            <a:endParaRPr lang="en-US" dirty="0"/>
          </a:p>
        </p:txBody>
      </p:sp>
      <p:sp>
        <p:nvSpPr>
          <p:cNvPr id="3" name="Content Placeholder 2"/>
          <p:cNvSpPr>
            <a:spLocks noGrp="1"/>
          </p:cNvSpPr>
          <p:nvPr>
            <p:ph idx="1"/>
          </p:nvPr>
        </p:nvSpPr>
        <p:spPr/>
        <p:txBody>
          <a:bodyPr>
            <a:normAutofit/>
          </a:bodyPr>
          <a:lstStyle/>
          <a:p>
            <a:r>
              <a:rPr lang="en-US" sz="3600" dirty="0" smtClean="0"/>
              <a:t>Lead Architect at S&amp;P Global</a:t>
            </a:r>
          </a:p>
          <a:p>
            <a:r>
              <a:rPr lang="en-US" sz="3600" dirty="0" smtClean="0"/>
              <a:t>.NET Developer – Microsoft stack</a:t>
            </a:r>
          </a:p>
          <a:p>
            <a:r>
              <a:rPr lang="en-US" sz="3600" dirty="0" err="1" smtClean="0"/>
              <a:t>Ceritifed</a:t>
            </a:r>
            <a:r>
              <a:rPr lang="en-US" sz="3600" dirty="0" smtClean="0"/>
              <a:t> Cloud Practitioner</a:t>
            </a:r>
          </a:p>
          <a:p>
            <a:r>
              <a:rPr lang="en-US" sz="3600" dirty="0" err="1" smtClean="0"/>
              <a:t>Ceritifed</a:t>
            </a:r>
            <a:r>
              <a:rPr lang="en-US" sz="3600" dirty="0" smtClean="0"/>
              <a:t> Big Data -Specialty</a:t>
            </a:r>
            <a:endParaRPr lang="en-US" sz="3600" dirty="0"/>
          </a:p>
        </p:txBody>
      </p:sp>
    </p:spTree>
    <p:extLst>
      <p:ext uri="{BB962C8B-B14F-4D97-AF65-F5344CB8AC3E}">
        <p14:creationId xmlns:p14="http://schemas.microsoft.com/office/powerpoint/2010/main" val="36804172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00A806-FCC8-4EE4-BBF7-173BC8D6690B}"/>
              </a:ext>
            </a:extLst>
          </p:cNvPr>
          <p:cNvSpPr/>
          <p:nvPr/>
        </p:nvSpPr>
        <p:spPr>
          <a:xfrm>
            <a:off x="5113937" y="2767280"/>
            <a:ext cx="1964127" cy="1323439"/>
          </a:xfrm>
          <a:prstGeom prst="rect">
            <a:avLst/>
          </a:prstGeom>
        </p:spPr>
        <p:txBody>
          <a:bodyPr wrap="none">
            <a:spAutoFit/>
          </a:bodyPr>
          <a:lstStyle/>
          <a:p>
            <a:r>
              <a:rPr lang="en-US" sz="8000" dirty="0"/>
              <a:t>Cars</a:t>
            </a:r>
          </a:p>
        </p:txBody>
      </p:sp>
    </p:spTree>
    <p:extLst>
      <p:ext uri="{BB962C8B-B14F-4D97-AF65-F5344CB8AC3E}">
        <p14:creationId xmlns:p14="http://schemas.microsoft.com/office/powerpoint/2010/main" val="14533019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30">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Early Cars – The beginnings</a:t>
            </a:r>
          </a:p>
        </p:txBody>
      </p:sp>
      <p:cxnSp>
        <p:nvCxnSpPr>
          <p:cNvPr id="38" name="Straight Connector 32">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bicycle leaning against a wall&#10;&#10;Description automatically generated">
            <a:extLst>
              <a:ext uri="{FF2B5EF4-FFF2-40B4-BE49-F238E27FC236}">
                <a16:creationId xmlns:a16="http://schemas.microsoft.com/office/drawing/2014/main" id="{F6C36C32-9106-4FC9-8D4F-90CE40BA73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564" y="297751"/>
            <a:ext cx="10010872" cy="4004348"/>
          </a:xfrm>
          <a:prstGeom prst="rect">
            <a:avLst/>
          </a:prstGeom>
        </p:spPr>
      </p:pic>
    </p:spTree>
    <p:extLst>
      <p:ext uri="{BB962C8B-B14F-4D97-AF65-F5344CB8AC3E}">
        <p14:creationId xmlns:p14="http://schemas.microsoft.com/office/powerpoint/2010/main" val="24927770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46ED4BA-7CC9-41C9-8F6A-3755B1DBAA3E}"/>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Early Cars – A little more advanced</a:t>
            </a:r>
          </a:p>
        </p:txBody>
      </p:sp>
      <p:pic>
        <p:nvPicPr>
          <p:cNvPr id="6" name="Content Placeholder 5" descr="A picture containing bicycle, outdoor, old, next&#10;&#10;Description automatically generated">
            <a:extLst>
              <a:ext uri="{FF2B5EF4-FFF2-40B4-BE49-F238E27FC236}">
                <a16:creationId xmlns:a16="http://schemas.microsoft.com/office/drawing/2014/main" id="{6389B88D-DD65-4666-A988-2661D3D8EDA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2228" b="9647"/>
          <a:stretch/>
        </p:blipFill>
        <p:spPr>
          <a:xfrm>
            <a:off x="2514995" y="307731"/>
            <a:ext cx="7106910" cy="3997637"/>
          </a:xfrm>
          <a:prstGeom prst="rect">
            <a:avLst/>
          </a:prstGeom>
        </p:spPr>
      </p:pic>
      <p:cxnSp>
        <p:nvCxnSpPr>
          <p:cNvPr id="22" name="Straight Connector 21">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00589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64BC4EB-7401-4C32-B658-C87406E98FB8}"/>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Mass production</a:t>
            </a:r>
          </a:p>
        </p:txBody>
      </p:sp>
      <p:pic>
        <p:nvPicPr>
          <p:cNvPr id="5" name="Content Placeholder 4" descr="A car parked on a dirt road&#10;&#10;Description automatically generated">
            <a:extLst>
              <a:ext uri="{FF2B5EF4-FFF2-40B4-BE49-F238E27FC236}">
                <a16:creationId xmlns:a16="http://schemas.microsoft.com/office/drawing/2014/main" id="{B50AAC6C-ECE1-4CF3-84E1-D8267942D97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294" b="16706"/>
          <a:stretch/>
        </p:blipFill>
        <p:spPr>
          <a:xfrm>
            <a:off x="2514995" y="307731"/>
            <a:ext cx="7106910" cy="3997637"/>
          </a:xfrm>
          <a:prstGeom prst="rect">
            <a:avLst/>
          </a:prstGeom>
        </p:spPr>
      </p:pic>
      <p:cxnSp>
        <p:nvCxnSpPr>
          <p:cNvPr id="21" name="Straight Connector 20">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16525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DB146403-F3D6-484B-B2ED-97F9565D0370}"/>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823AC064-BC96-4F32-8AE1-B2FD3875482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4BC4EB-7401-4C32-B658-C87406E98FB8}"/>
              </a:ext>
            </a:extLst>
          </p:cNvPr>
          <p:cNvSpPr>
            <a:spLocks noGrp="1"/>
          </p:cNvSpPr>
          <p:nvPr>
            <p:ph type="title"/>
          </p:nvPr>
        </p:nvSpPr>
        <p:spPr>
          <a:xfrm>
            <a:off x="526073" y="4756638"/>
            <a:ext cx="11139854" cy="930447"/>
          </a:xfrm>
        </p:spPr>
        <p:txBody>
          <a:bodyPr vert="horz" lIns="91440" tIns="45720" rIns="91440" bIns="45720" rtlCol="0" anchor="b">
            <a:normAutofit/>
          </a:bodyPr>
          <a:lstStyle/>
          <a:p>
            <a:pPr algn="ctr"/>
            <a:r>
              <a:rPr lang="en-US" sz="5400">
                <a:solidFill>
                  <a:srgbClr val="FFFFFF"/>
                </a:solidFill>
              </a:rPr>
              <a:t>Mass production</a:t>
            </a:r>
          </a:p>
        </p:txBody>
      </p:sp>
      <p:pic>
        <p:nvPicPr>
          <p:cNvPr id="1026" name="Picture 2" descr="https://www.anythingaboutcars.com/images/x1941_Chrysler_Town_and_Country.jpg.pagespeed.ic.7_E_XhuI_-.jpg">
            <a:extLst>
              <a:ext uri="{FF2B5EF4-FFF2-40B4-BE49-F238E27FC236}">
                <a16:creationId xmlns:a16="http://schemas.microsoft.com/office/drawing/2014/main" id="{50FC2B42-D981-45E4-BA94-E93AAF25A87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2907" y="307731"/>
            <a:ext cx="5330182" cy="39976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ages.carscoops.com/2017/05/mustang-most-searched-classic-8.jpg">
            <a:extLst>
              <a:ext uri="{FF2B5EF4-FFF2-40B4-BE49-F238E27FC236}">
                <a16:creationId xmlns:a16="http://schemas.microsoft.com/office/drawing/2014/main" id="{E9AE3DFF-9AE6-4340-8734-D00C787435F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416043" y="826632"/>
            <a:ext cx="5455917" cy="295983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7E7C77BC-7138-40B1-A15B-20F57A494629}"/>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2911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1099</Words>
  <Application>Microsoft Office PowerPoint</Application>
  <PresentationFormat>Widescreen</PresentationFormat>
  <Paragraphs>277</Paragraphs>
  <Slides>38</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Inherit</vt:lpstr>
      <vt:lpstr>Office Theme</vt:lpstr>
      <vt:lpstr>AWS Serverless</vt:lpstr>
      <vt:lpstr>Outline</vt:lpstr>
      <vt:lpstr>Matthew Bonig</vt:lpstr>
      <vt:lpstr>Robert Koch</vt:lpstr>
      <vt:lpstr>PowerPoint Presentation</vt:lpstr>
      <vt:lpstr>Early Cars – The beginnings</vt:lpstr>
      <vt:lpstr>Early Cars – A little more advanced</vt:lpstr>
      <vt:lpstr>Mass production</vt:lpstr>
      <vt:lpstr>Mass production</vt:lpstr>
      <vt:lpstr>Commoditize</vt:lpstr>
      <vt:lpstr>Commoditize</vt:lpstr>
      <vt:lpstr>Commoditize</vt:lpstr>
      <vt:lpstr>Commoditize</vt:lpstr>
      <vt:lpstr>Specialization</vt:lpstr>
      <vt:lpstr>Beginning to Highly Commoditized </vt:lpstr>
      <vt:lpstr>Software Systems – The Beginning</vt:lpstr>
      <vt:lpstr>Mass Production</vt:lpstr>
      <vt:lpstr>Service Oriented Architectures</vt:lpstr>
      <vt:lpstr>PowerPoint Presentation</vt:lpstr>
      <vt:lpstr>Serverless</vt:lpstr>
      <vt:lpstr>PowerPoint Presentation</vt:lpstr>
      <vt:lpstr>Lambda</vt:lpstr>
      <vt:lpstr>PowerPoint Presentation</vt:lpstr>
      <vt:lpstr>DynamoDB</vt:lpstr>
      <vt:lpstr>PowerPoint Presentation</vt:lpstr>
      <vt:lpstr>S3</vt:lpstr>
      <vt:lpstr>PowerPoint Presentation</vt:lpstr>
      <vt:lpstr>API Gateway</vt:lpstr>
      <vt:lpstr>PowerPoint Presentation</vt:lpstr>
      <vt:lpstr>Cognito</vt:lpstr>
      <vt:lpstr>PowerPoint Presentation</vt:lpstr>
      <vt:lpstr>X-Ray</vt:lpstr>
      <vt:lpstr>PowerPoint Presentation</vt:lpstr>
      <vt:lpstr>Step Functions</vt:lpstr>
      <vt:lpstr>PowerPoint Presentation</vt:lpstr>
      <vt:lpstr>Demo Workflow</vt:lpstr>
      <vt:lpstr>Going Deeper</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AWS Serverless</dc:title>
  <dc:creator>Matthew Bonig</dc:creator>
  <cp:lastModifiedBy>Koch, Robert</cp:lastModifiedBy>
  <cp:revision>8</cp:revision>
  <dcterms:created xsi:type="dcterms:W3CDTF">2019-06-23T16:48:25Z</dcterms:created>
  <dcterms:modified xsi:type="dcterms:W3CDTF">2019-06-25T01:59:18Z</dcterms:modified>
</cp:coreProperties>
</file>